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39"/>
  </p:notesMasterIdLst>
  <p:sldIdLst>
    <p:sldId id="256" r:id="rId2"/>
    <p:sldId id="257" r:id="rId3"/>
    <p:sldId id="259" r:id="rId4"/>
    <p:sldId id="258" r:id="rId5"/>
    <p:sldId id="260" r:id="rId6"/>
    <p:sldId id="261"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66" r:id="rId22"/>
    <p:sldId id="277" r:id="rId23"/>
    <p:sldId id="263" r:id="rId24"/>
    <p:sldId id="265" r:id="rId25"/>
    <p:sldId id="268" r:id="rId26"/>
    <p:sldId id="269" r:id="rId27"/>
    <p:sldId id="267" r:id="rId28"/>
    <p:sldId id="278" r:id="rId29"/>
    <p:sldId id="276" r:id="rId30"/>
    <p:sldId id="270" r:id="rId31"/>
    <p:sldId id="271" r:id="rId32"/>
    <p:sldId id="274" r:id="rId33"/>
    <p:sldId id="272" r:id="rId34"/>
    <p:sldId id="273" r:id="rId35"/>
    <p:sldId id="264" r:id="rId36"/>
    <p:sldId id="293" r:id="rId37"/>
    <p:sldId id="294"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579" autoAdjust="0"/>
  </p:normalViewPr>
  <p:slideViewPr>
    <p:cSldViewPr>
      <p:cViewPr varScale="1">
        <p:scale>
          <a:sx n="51" d="100"/>
          <a:sy n="51" d="100"/>
        </p:scale>
        <p:origin x="-240"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AFEB9D-92B7-4CB9-974B-4C1A934C3C42}" type="doc">
      <dgm:prSet loTypeId="urn:microsoft.com/office/officeart/2005/8/layout/hProcess9" loCatId="process" qsTypeId="urn:microsoft.com/office/officeart/2005/8/quickstyle/simple1" qsCatId="simple" csTypeId="urn:microsoft.com/office/officeart/2005/8/colors/accent1_2" csCatId="accent1" phldr="1"/>
      <dgm:spPr/>
    </dgm:pt>
    <dgm:pt modelId="{BD254A87-A93A-431D-8C9B-CF47212B89BA}">
      <dgm:prSet phldrT="[Text]"/>
      <dgm:spPr/>
      <dgm:t>
        <a:bodyPr/>
        <a:lstStyle/>
        <a:p>
          <a:r>
            <a:rPr lang="fr-FR" dirty="0" smtClean="0"/>
            <a:t>Images</a:t>
          </a:r>
          <a:endParaRPr lang="fr-FR" dirty="0"/>
        </a:p>
      </dgm:t>
    </dgm:pt>
    <dgm:pt modelId="{D9579456-6BB7-403B-98D2-6E0B22F432EE}" type="parTrans" cxnId="{9DDD97F1-B0A2-4B95-BF06-8C8C3367357C}">
      <dgm:prSet/>
      <dgm:spPr/>
      <dgm:t>
        <a:bodyPr/>
        <a:lstStyle/>
        <a:p>
          <a:endParaRPr lang="fr-FR"/>
        </a:p>
      </dgm:t>
    </dgm:pt>
    <dgm:pt modelId="{A292A7EA-62F1-4684-8EAA-D815CAD277F2}" type="sibTrans" cxnId="{9DDD97F1-B0A2-4B95-BF06-8C8C3367357C}">
      <dgm:prSet/>
      <dgm:spPr/>
      <dgm:t>
        <a:bodyPr/>
        <a:lstStyle/>
        <a:p>
          <a:endParaRPr lang="fr-FR"/>
        </a:p>
      </dgm:t>
    </dgm:pt>
    <dgm:pt modelId="{84C0BF40-71B5-42A9-832D-89051A22AD72}">
      <dgm:prSet phldrT="[Text]"/>
      <dgm:spPr/>
      <dgm:t>
        <a:bodyPr/>
        <a:lstStyle/>
        <a:p>
          <a:r>
            <a:rPr lang="fr-FR" dirty="0" smtClean="0"/>
            <a:t>Apprentissage profond</a:t>
          </a:r>
          <a:endParaRPr lang="fr-FR" dirty="0"/>
        </a:p>
      </dgm:t>
    </dgm:pt>
    <dgm:pt modelId="{C58E547E-B48E-447F-A79F-8AA527D13531}" type="parTrans" cxnId="{8EC613E6-63F8-4563-A4D6-908A49BAE12C}">
      <dgm:prSet/>
      <dgm:spPr/>
      <dgm:t>
        <a:bodyPr/>
        <a:lstStyle/>
        <a:p>
          <a:endParaRPr lang="fr-FR"/>
        </a:p>
      </dgm:t>
    </dgm:pt>
    <dgm:pt modelId="{7EFACA41-01E0-4D96-9C63-E4D846C4D435}" type="sibTrans" cxnId="{8EC613E6-63F8-4563-A4D6-908A49BAE12C}">
      <dgm:prSet/>
      <dgm:spPr/>
      <dgm:t>
        <a:bodyPr/>
        <a:lstStyle/>
        <a:p>
          <a:endParaRPr lang="fr-FR"/>
        </a:p>
      </dgm:t>
    </dgm:pt>
    <dgm:pt modelId="{B7F197BD-BFCC-4BF5-847A-203B3151C19F}">
      <dgm:prSet phldrT="[Text]"/>
      <dgm:spPr/>
      <dgm:t>
        <a:bodyPr/>
        <a:lstStyle/>
        <a:p>
          <a:r>
            <a:rPr lang="fr-FR" dirty="0" smtClean="0"/>
            <a:t>Base de données</a:t>
          </a:r>
          <a:endParaRPr lang="fr-FR" dirty="0"/>
        </a:p>
      </dgm:t>
    </dgm:pt>
    <dgm:pt modelId="{001153B7-4E36-4F67-A0A6-C82D9BE0EF99}" type="parTrans" cxnId="{A70A2F66-2CD4-41BF-8F8B-8ECE07F80A0C}">
      <dgm:prSet/>
      <dgm:spPr/>
      <dgm:t>
        <a:bodyPr/>
        <a:lstStyle/>
        <a:p>
          <a:endParaRPr lang="fr-FR"/>
        </a:p>
      </dgm:t>
    </dgm:pt>
    <dgm:pt modelId="{9CB5F3FA-7A1B-45F3-90C2-D25343DAE914}" type="sibTrans" cxnId="{A70A2F66-2CD4-41BF-8F8B-8ECE07F80A0C}">
      <dgm:prSet/>
      <dgm:spPr/>
      <dgm:t>
        <a:bodyPr/>
        <a:lstStyle/>
        <a:p>
          <a:endParaRPr lang="fr-FR"/>
        </a:p>
      </dgm:t>
    </dgm:pt>
    <dgm:pt modelId="{A99BAAA8-F778-4500-91DC-AA676D29C607}" type="pres">
      <dgm:prSet presAssocID="{AEAFEB9D-92B7-4CB9-974B-4C1A934C3C42}" presName="CompostProcess" presStyleCnt="0">
        <dgm:presLayoutVars>
          <dgm:dir/>
          <dgm:resizeHandles val="exact"/>
        </dgm:presLayoutVars>
      </dgm:prSet>
      <dgm:spPr/>
    </dgm:pt>
    <dgm:pt modelId="{ED14DE94-AABF-495B-B886-08F19307C4D3}" type="pres">
      <dgm:prSet presAssocID="{AEAFEB9D-92B7-4CB9-974B-4C1A934C3C42}" presName="arrow" presStyleLbl="bgShp" presStyleIdx="0" presStyleCnt="1"/>
      <dgm:spPr/>
    </dgm:pt>
    <dgm:pt modelId="{B8240660-171D-47F5-80A4-FBB52B114DFD}" type="pres">
      <dgm:prSet presAssocID="{AEAFEB9D-92B7-4CB9-974B-4C1A934C3C42}" presName="linearProcess" presStyleCnt="0"/>
      <dgm:spPr/>
    </dgm:pt>
    <dgm:pt modelId="{3F6851EA-C30A-4A65-8189-4D92E80F1CD0}" type="pres">
      <dgm:prSet presAssocID="{BD254A87-A93A-431D-8C9B-CF47212B89BA}" presName="textNode" presStyleLbl="node1" presStyleIdx="0" presStyleCnt="3" custScaleX="57340" custLinFactX="-4340" custLinFactNeighborX="-100000" custLinFactNeighborY="-3125">
        <dgm:presLayoutVars>
          <dgm:bulletEnabled val="1"/>
        </dgm:presLayoutVars>
      </dgm:prSet>
      <dgm:spPr/>
      <dgm:t>
        <a:bodyPr/>
        <a:lstStyle/>
        <a:p>
          <a:endParaRPr lang="fr-FR"/>
        </a:p>
      </dgm:t>
    </dgm:pt>
    <dgm:pt modelId="{6A38228C-4F3C-4BE9-BF83-552CA453BA2A}" type="pres">
      <dgm:prSet presAssocID="{A292A7EA-62F1-4684-8EAA-D815CAD277F2}" presName="sibTrans" presStyleCnt="0"/>
      <dgm:spPr/>
    </dgm:pt>
    <dgm:pt modelId="{CD1727F3-7536-4B64-87E7-C92218DCD30C}" type="pres">
      <dgm:prSet presAssocID="{84C0BF40-71B5-42A9-832D-89051A22AD72}" presName="textNode" presStyleLbl="node1" presStyleIdx="1" presStyleCnt="3" custScaleX="59187" custLinFactX="-7033" custLinFactNeighborX="-100000" custLinFactNeighborY="-3125">
        <dgm:presLayoutVars>
          <dgm:bulletEnabled val="1"/>
        </dgm:presLayoutVars>
      </dgm:prSet>
      <dgm:spPr/>
      <dgm:t>
        <a:bodyPr/>
        <a:lstStyle/>
        <a:p>
          <a:endParaRPr lang="fr-FR"/>
        </a:p>
      </dgm:t>
    </dgm:pt>
    <dgm:pt modelId="{FD42F82F-8E11-495B-A87F-65D78C7C3D96}" type="pres">
      <dgm:prSet presAssocID="{7EFACA41-01E0-4D96-9C63-E4D846C4D435}" presName="sibTrans" presStyleCnt="0"/>
      <dgm:spPr/>
    </dgm:pt>
    <dgm:pt modelId="{78B87386-0F4E-4FDC-BD4A-21DEA94F3B12}" type="pres">
      <dgm:prSet presAssocID="{B7F197BD-BFCC-4BF5-847A-203B3151C19F}" presName="textNode" presStyleLbl="node1" presStyleIdx="2" presStyleCnt="3" custScaleX="69995" custLinFactX="-14914" custLinFactNeighborX="-100000" custLinFactNeighborY="-3125">
        <dgm:presLayoutVars>
          <dgm:bulletEnabled val="1"/>
        </dgm:presLayoutVars>
      </dgm:prSet>
      <dgm:spPr/>
      <dgm:t>
        <a:bodyPr/>
        <a:lstStyle/>
        <a:p>
          <a:endParaRPr lang="fr-FR"/>
        </a:p>
      </dgm:t>
    </dgm:pt>
  </dgm:ptLst>
  <dgm:cxnLst>
    <dgm:cxn modelId="{9DDD97F1-B0A2-4B95-BF06-8C8C3367357C}" srcId="{AEAFEB9D-92B7-4CB9-974B-4C1A934C3C42}" destId="{BD254A87-A93A-431D-8C9B-CF47212B89BA}" srcOrd="0" destOrd="0" parTransId="{D9579456-6BB7-403B-98D2-6E0B22F432EE}" sibTransId="{A292A7EA-62F1-4684-8EAA-D815CAD277F2}"/>
    <dgm:cxn modelId="{A70A2F66-2CD4-41BF-8F8B-8ECE07F80A0C}" srcId="{AEAFEB9D-92B7-4CB9-974B-4C1A934C3C42}" destId="{B7F197BD-BFCC-4BF5-847A-203B3151C19F}" srcOrd="2" destOrd="0" parTransId="{001153B7-4E36-4F67-A0A6-C82D9BE0EF99}" sibTransId="{9CB5F3FA-7A1B-45F3-90C2-D25343DAE914}"/>
    <dgm:cxn modelId="{CD0B30A5-F410-4E1D-8118-15E7828375B0}" type="presOf" srcId="{BD254A87-A93A-431D-8C9B-CF47212B89BA}" destId="{3F6851EA-C30A-4A65-8189-4D92E80F1CD0}" srcOrd="0" destOrd="0" presId="urn:microsoft.com/office/officeart/2005/8/layout/hProcess9"/>
    <dgm:cxn modelId="{8EC613E6-63F8-4563-A4D6-908A49BAE12C}" srcId="{AEAFEB9D-92B7-4CB9-974B-4C1A934C3C42}" destId="{84C0BF40-71B5-42A9-832D-89051A22AD72}" srcOrd="1" destOrd="0" parTransId="{C58E547E-B48E-447F-A79F-8AA527D13531}" sibTransId="{7EFACA41-01E0-4D96-9C63-E4D846C4D435}"/>
    <dgm:cxn modelId="{4D654098-AD63-4728-88E0-A716A6AD070C}" type="presOf" srcId="{AEAFEB9D-92B7-4CB9-974B-4C1A934C3C42}" destId="{A99BAAA8-F778-4500-91DC-AA676D29C607}" srcOrd="0" destOrd="0" presId="urn:microsoft.com/office/officeart/2005/8/layout/hProcess9"/>
    <dgm:cxn modelId="{FB7E1FCD-FF89-4F00-8C1F-219AF43CE580}" type="presOf" srcId="{B7F197BD-BFCC-4BF5-847A-203B3151C19F}" destId="{78B87386-0F4E-4FDC-BD4A-21DEA94F3B12}" srcOrd="0" destOrd="0" presId="urn:microsoft.com/office/officeart/2005/8/layout/hProcess9"/>
    <dgm:cxn modelId="{1379C858-7B87-477E-A7E1-0F64176A84A0}" type="presOf" srcId="{84C0BF40-71B5-42A9-832D-89051A22AD72}" destId="{CD1727F3-7536-4B64-87E7-C92218DCD30C}" srcOrd="0" destOrd="0" presId="urn:microsoft.com/office/officeart/2005/8/layout/hProcess9"/>
    <dgm:cxn modelId="{59FA8F09-19FF-4695-A5E8-2FB537D39E3D}" type="presParOf" srcId="{A99BAAA8-F778-4500-91DC-AA676D29C607}" destId="{ED14DE94-AABF-495B-B886-08F19307C4D3}" srcOrd="0" destOrd="0" presId="urn:microsoft.com/office/officeart/2005/8/layout/hProcess9"/>
    <dgm:cxn modelId="{454524A2-EEF1-4A8F-8B21-26F14DAA5DCD}" type="presParOf" srcId="{A99BAAA8-F778-4500-91DC-AA676D29C607}" destId="{B8240660-171D-47F5-80A4-FBB52B114DFD}" srcOrd="1" destOrd="0" presId="urn:microsoft.com/office/officeart/2005/8/layout/hProcess9"/>
    <dgm:cxn modelId="{3ADA9A57-3AA2-483E-ADFA-2AD41614984A}" type="presParOf" srcId="{B8240660-171D-47F5-80A4-FBB52B114DFD}" destId="{3F6851EA-C30A-4A65-8189-4D92E80F1CD0}" srcOrd="0" destOrd="0" presId="urn:microsoft.com/office/officeart/2005/8/layout/hProcess9"/>
    <dgm:cxn modelId="{8964AF71-AA05-4F02-BD1C-94073300DE2B}" type="presParOf" srcId="{B8240660-171D-47F5-80A4-FBB52B114DFD}" destId="{6A38228C-4F3C-4BE9-BF83-552CA453BA2A}" srcOrd="1" destOrd="0" presId="urn:microsoft.com/office/officeart/2005/8/layout/hProcess9"/>
    <dgm:cxn modelId="{059DE336-C620-4590-9A5F-0013957A0A66}" type="presParOf" srcId="{B8240660-171D-47F5-80A4-FBB52B114DFD}" destId="{CD1727F3-7536-4B64-87E7-C92218DCD30C}" srcOrd="2" destOrd="0" presId="urn:microsoft.com/office/officeart/2005/8/layout/hProcess9"/>
    <dgm:cxn modelId="{9FACB268-8987-47EC-8390-D264E908CA68}" type="presParOf" srcId="{B8240660-171D-47F5-80A4-FBB52B114DFD}" destId="{FD42F82F-8E11-495B-A87F-65D78C7C3D96}" srcOrd="3" destOrd="0" presId="urn:microsoft.com/office/officeart/2005/8/layout/hProcess9"/>
    <dgm:cxn modelId="{5C6FE41A-7720-42E1-B460-BF1AA75FDF99}" type="presParOf" srcId="{B8240660-171D-47F5-80A4-FBB52B114DFD}" destId="{78B87386-0F4E-4FDC-BD4A-21DEA94F3B12}"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4DE94-AABF-495B-B886-08F19307C4D3}">
      <dsp:nvSpPr>
        <dsp:cNvPr id="0" name=""/>
        <dsp:cNvSpPr/>
      </dsp:nvSpPr>
      <dsp:spPr>
        <a:xfrm>
          <a:off x="531494" y="0"/>
          <a:ext cx="6023610" cy="2032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851EA-C30A-4A65-8189-4D92E80F1CD0}">
      <dsp:nvSpPr>
        <dsp:cNvPr id="0" name=""/>
        <dsp:cNvSpPr/>
      </dsp:nvSpPr>
      <dsp:spPr>
        <a:xfrm>
          <a:off x="761997" y="584199"/>
          <a:ext cx="1307925" cy="81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Images</a:t>
          </a:r>
          <a:endParaRPr lang="fr-FR" sz="1500" kern="1200" dirty="0"/>
        </a:p>
      </dsp:txBody>
      <dsp:txXfrm>
        <a:off x="801675" y="623877"/>
        <a:ext cx="1228569" cy="733444"/>
      </dsp:txXfrm>
    </dsp:sp>
    <dsp:sp modelId="{CD1727F3-7536-4B64-87E7-C92218DCD30C}">
      <dsp:nvSpPr>
        <dsp:cNvPr id="0" name=""/>
        <dsp:cNvSpPr/>
      </dsp:nvSpPr>
      <dsp:spPr>
        <a:xfrm>
          <a:off x="2286007" y="584199"/>
          <a:ext cx="1350055" cy="81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Apprentissage profond</a:t>
          </a:r>
          <a:endParaRPr lang="fr-FR" sz="1500" kern="1200" dirty="0"/>
        </a:p>
      </dsp:txBody>
      <dsp:txXfrm>
        <a:off x="2325685" y="623877"/>
        <a:ext cx="1270699" cy="733444"/>
      </dsp:txXfrm>
    </dsp:sp>
    <dsp:sp modelId="{78B87386-0F4E-4FDC-BD4A-21DEA94F3B12}">
      <dsp:nvSpPr>
        <dsp:cNvPr id="0" name=""/>
        <dsp:cNvSpPr/>
      </dsp:nvSpPr>
      <dsp:spPr>
        <a:xfrm>
          <a:off x="3733809" y="584199"/>
          <a:ext cx="1596585" cy="81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fr-FR" sz="1500" kern="1200" dirty="0" smtClean="0"/>
            <a:t>Base de données</a:t>
          </a:r>
          <a:endParaRPr lang="fr-FR" sz="1500" kern="1200" dirty="0"/>
        </a:p>
      </dsp:txBody>
      <dsp:txXfrm>
        <a:off x="3773487" y="623877"/>
        <a:ext cx="1517229" cy="7334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6335A1-6BC4-40CE-861B-AE9DE5ADBE4D}" type="datetimeFigureOut">
              <a:rPr lang="fr-FR" smtClean="0"/>
              <a:pPr/>
              <a:t>09/09/2020</a:t>
            </a:fld>
            <a:endParaRPr lang="fr-F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560AAF-FCF2-4DA7-AE07-D103DE6C078D}" type="slidenum">
              <a:rPr lang="fr-FR" smtClean="0"/>
              <a:pPr/>
              <a:t>‹N°›</a:t>
            </a:fld>
            <a:endParaRPr lang="fr-FR"/>
          </a:p>
        </p:txBody>
      </p:sp>
    </p:spTree>
    <p:extLst>
      <p:ext uri="{BB962C8B-B14F-4D97-AF65-F5344CB8AC3E}">
        <p14:creationId xmlns:p14="http://schemas.microsoft.com/office/powerpoint/2010/main" val="1033213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dirty="0" smtClean="0"/>
              <a:t>Bonjour tout le monde, Avant de commencer je voudrais bien remercier les membres du jury d’avoir accepter d’être présent avec nous aujourd’hui</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Je voudrais remercier aussi mon encadreur Mr SABIR pour son aide et son soutient ,Permettez moi de vous présenter notre</a:t>
            </a:r>
            <a:r>
              <a:rPr lang="fr-FR" sz="1200" baseline="0" dirty="0" smtClean="0"/>
              <a:t> Projet de fin d’année </a:t>
            </a:r>
            <a:r>
              <a:rPr lang="fr-FR" sz="1200" dirty="0" smtClean="0"/>
              <a:t>et qui a pour thème  « </a:t>
            </a:r>
            <a:r>
              <a:rPr lang="fr-FR" sz="1200" dirty="0" smtClean="0">
                <a:ln w="3175" cmpd="sng">
                  <a:noFill/>
                </a:ln>
                <a:solidFill>
                  <a:prstClr val="black"/>
                </a:solidFill>
                <a:effectLst>
                  <a:innerShdw blurRad="114300">
                    <a:prstClr val="black"/>
                  </a:innerShdw>
                </a:effectLst>
              </a:rPr>
              <a:t> » , </a:t>
            </a:r>
            <a:r>
              <a:rPr lang="fr-FR" sz="1200" dirty="0" smtClean="0"/>
              <a:t>Pour cela on</a:t>
            </a:r>
            <a:r>
              <a:rPr lang="fr-FR" sz="1200" baseline="0" dirty="0" smtClean="0"/>
              <a:t> va suivre</a:t>
            </a:r>
            <a:r>
              <a:rPr lang="fr-FR" sz="1200" dirty="0" smtClean="0"/>
              <a:t> vais  le plan suivant .... </a:t>
            </a:r>
          </a:p>
          <a:p>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1</a:t>
            </a:fld>
            <a:endParaRPr lang="fr-FR"/>
          </a:p>
        </p:txBody>
      </p:sp>
    </p:spTree>
    <p:extLst>
      <p:ext uri="{BB962C8B-B14F-4D97-AF65-F5344CB8AC3E}">
        <p14:creationId xmlns:p14="http://schemas.microsoft.com/office/powerpoint/2010/main" val="1935904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système de comptage de véhicules qu’on a construit est composé de trois composants principaux: un détecteur, un </a:t>
            </a:r>
            <a:r>
              <a:rPr lang="fr-FR" dirty="0" err="1" smtClean="0"/>
              <a:t>tracker</a:t>
            </a:r>
            <a:r>
              <a:rPr lang="fr-FR" dirty="0" smtClean="0"/>
              <a:t> et un compteur. Le détecteur identifie les véhicules dans une image vidéo donnée et renvoie une liste de boîtes de délimitation autour des véhicules au </a:t>
            </a:r>
            <a:r>
              <a:rPr lang="fr-FR" dirty="0" err="1" smtClean="0"/>
              <a:t>Tracker</a:t>
            </a:r>
            <a:r>
              <a:rPr lang="fr-FR" dirty="0" smtClean="0"/>
              <a:t>. Le </a:t>
            </a:r>
            <a:r>
              <a:rPr lang="fr-FR" dirty="0" err="1" smtClean="0"/>
              <a:t>Tracker</a:t>
            </a:r>
            <a:r>
              <a:rPr lang="fr-FR" dirty="0" smtClean="0"/>
              <a:t> utilise les cadres de délimitation pour suivre les véhicules dans les images suivantes. Le détecteur est également utilisé pour mettre à jour périodiquement les </a:t>
            </a:r>
            <a:r>
              <a:rPr lang="fr-FR" dirty="0" err="1" smtClean="0"/>
              <a:t>trackers</a:t>
            </a:r>
            <a:r>
              <a:rPr lang="fr-FR" dirty="0" smtClean="0"/>
              <a:t> pour s'assurer qu'ils suivent toujours correctement les véhicules. Le compteur compte les véhicules lorsqu'ils quittent le cadre ou utilise une ligne de comptage tracée à travers une route.</a:t>
            </a:r>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33</a:t>
            </a:fld>
            <a:endParaRPr lang="fr-FR"/>
          </a:p>
        </p:txBody>
      </p:sp>
    </p:spTree>
    <p:extLst>
      <p:ext uri="{BB962C8B-B14F-4D97-AF65-F5344CB8AC3E}">
        <p14:creationId xmlns:p14="http://schemas.microsoft.com/office/powerpoint/2010/main" val="1113929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trouver la vitesse d'une voiture, nous devons savoir comment elle se déplace d'une image à l'autre. Nous pouvons déjà détecter les voitures sur n'importe quelle image, mais nous avons besoin d'une sorte de permanence pour détecter le mouvement dans la vidéo. C'est un processus assez long, mais en général, nous comparons les détections actuelles aux détections précédentes, et en fonction de paramètres définis manuellement, nous déterminons si les nouvelles détections sont des mouvements valides ou non.</a:t>
            </a:r>
          </a:p>
          <a:p>
            <a:r>
              <a:rPr lang="fr-FR" dirty="0" smtClean="0"/>
              <a:t>Ce programme dispose de deux méthodes de détection de la vitesse: le mode distance et le mode moyen.</a:t>
            </a:r>
          </a:p>
          <a:p>
            <a:r>
              <a:rPr lang="fr-FR" dirty="0" smtClean="0"/>
              <a:t>Le mode Distance prend une valeur de «distance» prédéfinie (la longueur de la route dans la vidéo). Le programme utilise cette valeur et l'heure du véhicule à l'écran pour calculer sa vitesse.</a:t>
            </a:r>
          </a:p>
          <a:p>
            <a:r>
              <a:rPr lang="fr-FR" dirty="0" smtClean="0"/>
              <a:t>Le mode Moyen échantillonne un certain nombre de véhicules pour y trouver la vitesse moyenne à l'écran (en pixels). Les voitures suivantes sont comparées à la moyenne et leurs vitesses sont indiquées en pourcentage de différences par rapport à la moyenne. Ce mode est utile lorsque vous ne connaissez pas la distance de la route dans la vidéo, il peut donc être appliqué à presque toutes les routes. </a:t>
            </a:r>
          </a:p>
          <a:p>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34</a:t>
            </a:fld>
            <a:endParaRPr lang="fr-FR"/>
          </a:p>
        </p:txBody>
      </p:sp>
    </p:spTree>
    <p:extLst>
      <p:ext uri="{BB962C8B-B14F-4D97-AF65-F5344CB8AC3E}">
        <p14:creationId xmlns:p14="http://schemas.microsoft.com/office/powerpoint/2010/main" val="79399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Slide Number Placeholder 3"/>
          <p:cNvSpPr>
            <a:spLocks noGrp="1"/>
          </p:cNvSpPr>
          <p:nvPr>
            <p:ph type="sldNum" sz="quarter" idx="10"/>
          </p:nvPr>
        </p:nvSpPr>
        <p:spPr/>
        <p:txBody>
          <a:bodyPr/>
          <a:lstStyle/>
          <a:p>
            <a:fld id="{25560AAF-FCF2-4DA7-AE07-D103DE6C078D}" type="slidenum">
              <a:rPr lang="fr-FR" smtClean="0"/>
              <a:pPr/>
              <a:t>2</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4</a:t>
            </a:fld>
            <a:endParaRPr lang="fr-FR"/>
          </a:p>
        </p:txBody>
      </p:sp>
    </p:spTree>
    <p:extLst>
      <p:ext uri="{BB962C8B-B14F-4D97-AF65-F5344CB8AC3E}">
        <p14:creationId xmlns:p14="http://schemas.microsoft.com/office/powerpoint/2010/main" val="3932736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Maintenant on va essayer différente approche par</a:t>
            </a:r>
            <a:r>
              <a:rPr lang="fr-FR" baseline="0" dirty="0" smtClean="0"/>
              <a:t> python en utilisant la </a:t>
            </a:r>
            <a:r>
              <a:rPr lang="fr-FR" baseline="0" dirty="0" err="1" smtClean="0"/>
              <a:t>bibliotheque</a:t>
            </a:r>
            <a:r>
              <a:rPr lang="fr-FR" baseline="0" dirty="0" smtClean="0"/>
              <a:t> de </a:t>
            </a:r>
            <a:r>
              <a:rPr lang="fr-FR" baseline="0" dirty="0" err="1" smtClean="0"/>
              <a:t>Opencv</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21</a:t>
            </a:fld>
            <a:endParaRPr lang="fr-FR"/>
          </a:p>
        </p:txBody>
      </p:sp>
    </p:spTree>
    <p:extLst>
      <p:ext uri="{BB962C8B-B14F-4D97-AF65-F5344CB8AC3E}">
        <p14:creationId xmlns:p14="http://schemas.microsoft.com/office/powerpoint/2010/main" val="61273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détecteur d'objets en cascade peut détecter des catégories d'objets dont le rapport hauteur / largeur ne varie pas de manière significative. Les objets dont le rapport hauteur / largeur reste fixe comprennent les faces, les panneaux d'arrêt et les voitures vues d'un côté.</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effectLst/>
                <a:latin typeface="+mn-lt"/>
                <a:ea typeface="+mn-ea"/>
                <a:cs typeface="+mn-cs"/>
              </a:rPr>
              <a:t>Il s'agit d'une approche basée sur l'apprentissage automatique dans laquelle une fonction en cascade est formée à partir d'un grand nombre d'images positives et négatives. Il est ensuite utilisé pour détecter des objets dans d'autres images</a:t>
            </a:r>
          </a:p>
          <a:p>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24</a:t>
            </a:fld>
            <a:endParaRPr lang="fr-FR"/>
          </a:p>
        </p:txBody>
      </p:sp>
    </p:spTree>
    <p:extLst>
      <p:ext uri="{BB962C8B-B14F-4D97-AF65-F5344CB8AC3E}">
        <p14:creationId xmlns:p14="http://schemas.microsoft.com/office/powerpoint/2010/main" val="238594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Après l’exécution de notre algorithme sous python on a réussi</a:t>
            </a:r>
            <a:r>
              <a:rPr lang="fr-FR" baseline="0" dirty="0" smtClean="0"/>
              <a:t> de bien </a:t>
            </a:r>
            <a:r>
              <a:rPr lang="fr-FR" baseline="0" dirty="0" err="1" smtClean="0"/>
              <a:t>detecter</a:t>
            </a:r>
            <a:r>
              <a:rPr lang="fr-FR" baseline="0" dirty="0" smtClean="0"/>
              <a:t> la classe des voitures à l’aide des </a:t>
            </a:r>
            <a:r>
              <a:rPr lang="fr-FR" baseline="0" dirty="0" err="1" smtClean="0"/>
              <a:t>Bounding</a:t>
            </a:r>
            <a:r>
              <a:rPr lang="fr-FR" baseline="0" dirty="0" smtClean="0"/>
              <a:t> boxes.</a:t>
            </a:r>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25</a:t>
            </a:fld>
            <a:endParaRPr lang="fr-FR"/>
          </a:p>
        </p:txBody>
      </p:sp>
    </p:spTree>
    <p:extLst>
      <p:ext uri="{BB962C8B-B14F-4D97-AF65-F5344CB8AC3E}">
        <p14:creationId xmlns:p14="http://schemas.microsoft.com/office/powerpoint/2010/main" val="226652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Meme</a:t>
            </a:r>
            <a:r>
              <a:rPr lang="fr-FR" baseline="0" dirty="0" smtClean="0"/>
              <a:t> chose ici en applique le </a:t>
            </a:r>
            <a:r>
              <a:rPr lang="fr-FR" baseline="0" dirty="0" err="1" smtClean="0"/>
              <a:t>meme</a:t>
            </a:r>
            <a:r>
              <a:rPr lang="fr-FR" baseline="0" dirty="0" smtClean="0"/>
              <a:t> principe du l’algorithme mais cette fois la classe est différente , il s’agit de détecter les piétons</a:t>
            </a:r>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26</a:t>
            </a:fld>
            <a:endParaRPr lang="fr-FR"/>
          </a:p>
        </p:txBody>
      </p:sp>
    </p:spTree>
    <p:extLst>
      <p:ext uri="{BB962C8B-B14F-4D97-AF65-F5344CB8AC3E}">
        <p14:creationId xmlns:p14="http://schemas.microsoft.com/office/powerpoint/2010/main" val="100802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You </a:t>
            </a:r>
            <a:r>
              <a:rPr lang="fr-FR" dirty="0" err="1" smtClean="0"/>
              <a:t>Only</a:t>
            </a:r>
            <a:r>
              <a:rPr lang="fr-FR" dirty="0" smtClean="0"/>
              <a:t> Look Once  est un algorithme qui utilise des réseaux neuronaux </a:t>
            </a:r>
            <a:r>
              <a:rPr lang="fr-FR" dirty="0" err="1" smtClean="0"/>
              <a:t>convolutifs</a:t>
            </a:r>
            <a:r>
              <a:rPr lang="fr-FR" dirty="0" smtClean="0"/>
              <a:t> (CNN) pour la détection d'objets. Vous ne regardez qu'une seule fois, ou YOLO, est l'un des algorithmes de détection d'objet les plus rapides. Bien que ce ne soit pas l'algorithme de détection d'objets le plus précis, c'est un très bon choix lorsque nous avons besoin d'une détection en temps réel, sans perte de précision excessive.</a:t>
            </a:r>
          </a:p>
          <a:p>
            <a:r>
              <a:rPr lang="fr-FR" dirty="0" smtClean="0"/>
              <a:t>•Cet algorithme applique un seul réseau neuronal à l'image complète. Cela signifie que ce réseau divise l'image en régions et prédit des cadres de délimitation et des probabilités pour chaque région. Ces boîtes </a:t>
            </a:r>
            <a:r>
              <a:rPr lang="fr-FR" dirty="0" err="1" smtClean="0"/>
              <a:t>englobantes</a:t>
            </a:r>
            <a:r>
              <a:rPr lang="fr-FR" dirty="0" smtClean="0"/>
              <a:t> (</a:t>
            </a:r>
            <a:r>
              <a:rPr lang="fr-FR" dirty="0" err="1" smtClean="0"/>
              <a:t>bounding</a:t>
            </a:r>
            <a:r>
              <a:rPr lang="fr-FR" dirty="0" smtClean="0"/>
              <a:t> boxes) sont pondérées par les probabilités prédites.</a:t>
            </a:r>
          </a:p>
          <a:p>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27</a:t>
            </a:fld>
            <a:endParaRPr lang="fr-FR"/>
          </a:p>
        </p:txBody>
      </p:sp>
    </p:spTree>
    <p:extLst>
      <p:ext uri="{BB962C8B-B14F-4D97-AF65-F5344CB8AC3E}">
        <p14:creationId xmlns:p14="http://schemas.microsoft.com/office/powerpoint/2010/main" val="2675172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principe de YOLO V3</a:t>
            </a:r>
            <a:r>
              <a:rPr lang="fr-FR" baseline="0" dirty="0" smtClean="0"/>
              <a:t> prend comme une entrée l’image , il la divise en une grille de n*n , et prend chaque cellule et il  </a:t>
            </a:r>
            <a:r>
              <a:rPr lang="fr-FR" baseline="0" dirty="0" err="1" smtClean="0"/>
              <a:t>detecte</a:t>
            </a:r>
            <a:r>
              <a:rPr lang="fr-FR" baseline="0" dirty="0" smtClean="0"/>
              <a:t> son centre  et crée 3 boites d’ancrage (</a:t>
            </a:r>
            <a:r>
              <a:rPr lang="fr-FR" baseline="0" dirty="0" err="1" smtClean="0"/>
              <a:t>bounding</a:t>
            </a:r>
            <a:r>
              <a:rPr lang="fr-FR" baseline="0" dirty="0" smtClean="0"/>
              <a:t> boxes) dans chaque cellule</a:t>
            </a:r>
          </a:p>
          <a:p>
            <a:r>
              <a:rPr lang="fr-FR" sz="1200" kern="1200" dirty="0" smtClean="0">
                <a:solidFill>
                  <a:schemeClr val="tx1"/>
                </a:solidFill>
                <a:effectLst/>
                <a:latin typeface="+mn-lt"/>
                <a:ea typeface="+mn-ea"/>
                <a:cs typeface="+mn-cs"/>
              </a:rPr>
              <a:t>Pour chaque boîte d'ancrage, nous devons prédire 3 choses:</a:t>
            </a:r>
          </a:p>
          <a:p>
            <a:pPr marL="228600" indent="-228600">
              <a:buAutoNum type="arabicPeriod"/>
            </a:pPr>
            <a:r>
              <a:rPr lang="fr-FR" sz="1200" kern="1200" dirty="0" smtClean="0">
                <a:solidFill>
                  <a:schemeClr val="tx1"/>
                </a:solidFill>
                <a:effectLst/>
                <a:latin typeface="+mn-lt"/>
                <a:ea typeface="+mn-ea"/>
                <a:cs typeface="+mn-cs"/>
              </a:rPr>
              <a:t>L'emplacement décalé par rapport à la boîte d'ancrage: </a:t>
            </a:r>
            <a:r>
              <a:rPr lang="fr-FR" sz="1200" kern="1200" dirty="0" err="1" smtClean="0">
                <a:solidFill>
                  <a:schemeClr val="tx1"/>
                </a:solidFill>
                <a:effectLst/>
                <a:latin typeface="+mn-lt"/>
                <a:ea typeface="+mn-ea"/>
                <a:cs typeface="+mn-cs"/>
              </a:rPr>
              <a:t>tx</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ty</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tw</a:t>
            </a:r>
            <a:r>
              <a:rPr lang="fr-FR" sz="1200" kern="1200" dirty="0" smtClean="0">
                <a:solidFill>
                  <a:schemeClr val="tx1"/>
                </a:solidFill>
                <a:effectLst/>
                <a:latin typeface="+mn-lt"/>
                <a:ea typeface="+mn-ea"/>
                <a:cs typeface="+mn-cs"/>
              </a:rPr>
              <a:t>, th. Cela a 4 valeurs.</a:t>
            </a:r>
          </a:p>
          <a:p>
            <a:r>
              <a:rPr lang="fr-FR" sz="1200" kern="1200" dirty="0" smtClean="0">
                <a:solidFill>
                  <a:schemeClr val="tx1"/>
                </a:solidFill>
                <a:effectLst/>
                <a:latin typeface="+mn-lt"/>
                <a:ea typeface="+mn-ea"/>
                <a:cs typeface="+mn-cs"/>
              </a:rPr>
              <a:t>2. Le score d'objectivité pour indiquer si cette boîte contient un objet. Cela a 1 valeur.</a:t>
            </a:r>
          </a:p>
          <a:p>
            <a:r>
              <a:rPr lang="fr-FR" sz="1200" kern="1200" dirty="0" smtClean="0">
                <a:solidFill>
                  <a:schemeClr val="tx1"/>
                </a:solidFill>
                <a:effectLst/>
                <a:latin typeface="+mn-lt"/>
                <a:ea typeface="+mn-ea"/>
                <a:cs typeface="+mn-cs"/>
              </a:rPr>
              <a:t>3. Les probabilités de classe pour nous dire à quelle classe appartient cette boîte. Cela a des valeurs </a:t>
            </a:r>
            <a:r>
              <a:rPr lang="fr-FR" sz="1200" kern="1200" dirty="0" err="1" smtClean="0">
                <a:solidFill>
                  <a:schemeClr val="tx1"/>
                </a:solidFill>
                <a:effectLst/>
                <a:latin typeface="+mn-lt"/>
                <a:ea typeface="+mn-ea"/>
                <a:cs typeface="+mn-cs"/>
              </a:rPr>
              <a:t>num_classes</a:t>
            </a:r>
            <a:r>
              <a:rPr lang="fr-FR" sz="1200" kern="1200" dirty="0" smtClean="0">
                <a:solidFill>
                  <a:schemeClr val="tx1"/>
                </a:solidFill>
                <a:effectLst/>
                <a:latin typeface="+mn-lt"/>
                <a:ea typeface="+mn-ea"/>
                <a:cs typeface="+mn-cs"/>
              </a:rPr>
              <a:t>.</a:t>
            </a:r>
          </a:p>
          <a:p>
            <a:r>
              <a:rPr lang="fr-FR" dirty="0" smtClean="0"/>
              <a:t> il </a:t>
            </a:r>
            <a:r>
              <a:rPr lang="fr-FR" dirty="0" err="1" smtClean="0"/>
              <a:t>génére</a:t>
            </a:r>
            <a:r>
              <a:rPr lang="fr-FR" dirty="0" smtClean="0"/>
              <a:t> aussi une carte de probabilité en se basant sur le score</a:t>
            </a:r>
            <a:r>
              <a:rPr lang="fr-FR" baseline="0" dirty="0" smtClean="0"/>
              <a:t> d’</a:t>
            </a:r>
            <a:r>
              <a:rPr lang="fr-FR" baseline="0" dirty="0" err="1" smtClean="0"/>
              <a:t>ibjectivité</a:t>
            </a:r>
            <a:r>
              <a:rPr lang="fr-FR" baseline="0" dirty="0" smtClean="0"/>
              <a:t> en en fin on arrive de </a:t>
            </a:r>
            <a:r>
              <a:rPr lang="fr-FR" baseline="0" dirty="0" err="1" smtClean="0"/>
              <a:t>detecter</a:t>
            </a:r>
            <a:r>
              <a:rPr lang="fr-FR" baseline="0" dirty="0" smtClean="0"/>
              <a:t> la classe ou l’objet avec succès. </a:t>
            </a:r>
            <a:endParaRPr lang="fr-FR" dirty="0"/>
          </a:p>
        </p:txBody>
      </p:sp>
      <p:sp>
        <p:nvSpPr>
          <p:cNvPr id="4" name="Espace réservé du numéro de diapositive 3"/>
          <p:cNvSpPr>
            <a:spLocks noGrp="1"/>
          </p:cNvSpPr>
          <p:nvPr>
            <p:ph type="sldNum" sz="quarter" idx="10"/>
          </p:nvPr>
        </p:nvSpPr>
        <p:spPr/>
        <p:txBody>
          <a:bodyPr/>
          <a:lstStyle/>
          <a:p>
            <a:fld id="{25560AAF-FCF2-4DA7-AE07-D103DE6C078D}" type="slidenum">
              <a:rPr lang="fr-FR" smtClean="0"/>
              <a:pPr/>
              <a:t>28</a:t>
            </a:fld>
            <a:endParaRPr lang="fr-FR"/>
          </a:p>
        </p:txBody>
      </p:sp>
    </p:spTree>
    <p:extLst>
      <p:ext uri="{BB962C8B-B14F-4D97-AF65-F5344CB8AC3E}">
        <p14:creationId xmlns:p14="http://schemas.microsoft.com/office/powerpoint/2010/main" val="711332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6F74E110-5441-4C75-9932-19CD2DF99063}" type="datetime1">
              <a:rPr lang="en-US" smtClean="0"/>
              <a:t>9/9/2020</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pPr/>
              <a:t>‹N°›</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5BCCBB4-48EC-45D9-AE07-84B894FEA573}" type="datetime1">
              <a:rPr lang="en-US" smtClean="0"/>
              <a:t>9/9/2020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0679CB1-B4FB-4D8E-AFCC-2F4DE9DF028D}" type="datetime1">
              <a:rPr lang="en-US" smtClean="0"/>
              <a:t>9/9/2020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A1A3C8B-D4F2-4082-BA3C-BC87DE120006}" type="datetime1">
              <a:rPr lang="en-US" smtClean="0"/>
              <a:t>9/9/2020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9B3DD000-9916-4D7D-A629-007E84B3F55D}" type="datetime1">
              <a:rPr lang="en-US" smtClean="0"/>
              <a:t>9/9/2020</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‹N°›</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C9E7A2D-81FF-4CF3-87A9-4E1CBF4EBBB9}" type="datetime1">
              <a:rPr lang="en-US" smtClean="0"/>
              <a:t>9/9/2020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A2F1CF12-689B-48B7-BE2B-836525F81FC3}" type="datetime1">
              <a:rPr lang="en-US" smtClean="0"/>
              <a:t>9/9/2020</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577EC232-5CF8-4F00-9A06-19B7D6AC1B48}" type="datetime1">
              <a:rPr lang="en-US" smtClean="0"/>
              <a:t>9/9/2020</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92292922-70BD-4EC2-BC04-49221E77E0AF}" type="datetime1">
              <a:rPr lang="en-US" smtClean="0"/>
              <a:t>9/9/2020</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‹N°›</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0B2FEB4-421D-4740-BDEB-57B117CF69C0}" type="datetime1">
              <a:rPr lang="en-US" smtClean="0"/>
              <a:t>9/9/2020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249EFA9B-28E2-4A3F-99A5-6995BA113059}" type="datetime1">
              <a:rPr lang="en-US" smtClean="0"/>
              <a:t>9/9/2020</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‹N°›</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FE73FD91-0FA7-4E38-85DA-C16829D431B0}" type="datetime1">
              <a:rPr lang="en-US" smtClean="0"/>
              <a:t>9/9/2020</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‹N°›</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hf hdr="0" ftr="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685800"/>
            <a:ext cx="7239000" cy="1014984"/>
          </a:xfrm>
        </p:spPr>
        <p:txBody>
          <a:bodyPr/>
          <a:lstStyle/>
          <a:p>
            <a:r>
              <a:rPr lang="fr-FR" dirty="0" smtClean="0"/>
              <a:t>Projet de Fin d’Année</a:t>
            </a:r>
            <a:endParaRPr lang="fr-FR" dirty="0"/>
          </a:p>
        </p:txBody>
      </p:sp>
      <p:sp>
        <p:nvSpPr>
          <p:cNvPr id="3" name="Subtitle 2"/>
          <p:cNvSpPr>
            <a:spLocks noGrp="1"/>
          </p:cNvSpPr>
          <p:nvPr>
            <p:ph type="subTitle" idx="1"/>
          </p:nvPr>
        </p:nvSpPr>
        <p:spPr>
          <a:xfrm>
            <a:off x="1219200" y="1752600"/>
            <a:ext cx="7467600" cy="990600"/>
          </a:xfrm>
        </p:spPr>
        <p:txBody>
          <a:bodyPr/>
          <a:lstStyle/>
          <a:p>
            <a:pPr algn="ctr"/>
            <a:r>
              <a:rPr lang="fr-FR" sz="2000" dirty="0" smtClean="0"/>
              <a:t>Département : Génie Electrique</a:t>
            </a:r>
          </a:p>
          <a:p>
            <a:pPr algn="ctr"/>
            <a:r>
              <a:rPr lang="fr-FR" sz="2000" dirty="0" smtClean="0"/>
              <a:t>Filière: Génie Electrique, Systèmes Embarqués et Télécommunication</a:t>
            </a:r>
          </a:p>
          <a:p>
            <a:endParaRPr lang="fr-FR" dirty="0" smtClean="0"/>
          </a:p>
        </p:txBody>
      </p:sp>
      <p:sp>
        <p:nvSpPr>
          <p:cNvPr id="4" name="TextBox 3"/>
          <p:cNvSpPr txBox="1"/>
          <p:nvPr/>
        </p:nvSpPr>
        <p:spPr>
          <a:xfrm>
            <a:off x="1219200" y="0"/>
            <a:ext cx="1447800" cy="369332"/>
          </a:xfrm>
          <a:prstGeom prst="rect">
            <a:avLst/>
          </a:prstGeom>
          <a:noFill/>
        </p:spPr>
        <p:txBody>
          <a:bodyPr wrap="square" rtlCol="0">
            <a:spAutoFit/>
          </a:bodyPr>
          <a:lstStyle/>
          <a:p>
            <a:endParaRPr lang="fr-FR" dirty="0"/>
          </a:p>
        </p:txBody>
      </p:sp>
      <p:pic>
        <p:nvPicPr>
          <p:cNvPr id="5" name="Picture 2"/>
          <p:cNvPicPr>
            <a:picLocks noChangeAspect="1" noChangeArrowheads="1"/>
          </p:cNvPicPr>
          <p:nvPr/>
        </p:nvPicPr>
        <p:blipFill>
          <a:blip r:embed="rId3"/>
          <a:srcRect/>
          <a:stretch>
            <a:fillRect/>
          </a:stretch>
        </p:blipFill>
        <p:spPr bwMode="auto">
          <a:xfrm>
            <a:off x="1143000" y="0"/>
            <a:ext cx="1676400" cy="846499"/>
          </a:xfrm>
          <a:prstGeom prst="rect">
            <a:avLst/>
          </a:prstGeom>
          <a:noFill/>
          <a:ln w="9525">
            <a:noFill/>
            <a:miter lim="800000"/>
            <a:headEnd/>
            <a:tailEnd/>
          </a:ln>
          <a:effectLst/>
        </p:spPr>
      </p:pic>
      <p:pic>
        <p:nvPicPr>
          <p:cNvPr id="7" name="Picture 2"/>
          <p:cNvPicPr>
            <a:picLocks noChangeAspect="1" noChangeArrowheads="1"/>
          </p:cNvPicPr>
          <p:nvPr/>
        </p:nvPicPr>
        <p:blipFill>
          <a:blip r:embed="rId4"/>
          <a:srcRect/>
          <a:stretch>
            <a:fillRect/>
          </a:stretch>
        </p:blipFill>
        <p:spPr bwMode="auto">
          <a:xfrm>
            <a:off x="7315200" y="0"/>
            <a:ext cx="1600200" cy="990601"/>
          </a:xfrm>
          <a:prstGeom prst="rect">
            <a:avLst/>
          </a:prstGeom>
          <a:noFill/>
          <a:ln w="9525">
            <a:noFill/>
            <a:miter lim="800000"/>
            <a:headEnd/>
            <a:tailEnd/>
          </a:ln>
        </p:spPr>
      </p:pic>
      <p:sp>
        <p:nvSpPr>
          <p:cNvPr id="8" name="TextBox 7"/>
          <p:cNvSpPr txBox="1"/>
          <p:nvPr/>
        </p:nvSpPr>
        <p:spPr>
          <a:xfrm>
            <a:off x="1295400" y="2971800"/>
            <a:ext cx="7543800" cy="923330"/>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fr-FR" b="1" dirty="0" smtClean="0"/>
              <a:t>« Les Voitures Autonomes : Application des algorithmes de Deep Learning pour l’ADAS de la reconnaissance et  la classification des obstacles »</a:t>
            </a:r>
            <a:endParaRPr lang="fr-FR" dirty="0"/>
          </a:p>
        </p:txBody>
      </p:sp>
      <p:sp>
        <p:nvSpPr>
          <p:cNvPr id="9" name="TextBox 8"/>
          <p:cNvSpPr txBox="1"/>
          <p:nvPr/>
        </p:nvSpPr>
        <p:spPr>
          <a:xfrm>
            <a:off x="1143000" y="4267200"/>
            <a:ext cx="2362200" cy="1477328"/>
          </a:xfrm>
          <a:prstGeom prst="rect">
            <a:avLst/>
          </a:prstGeom>
          <a:noFill/>
        </p:spPr>
        <p:txBody>
          <a:bodyPr wrap="square" rtlCol="0">
            <a:spAutoFit/>
          </a:bodyPr>
          <a:lstStyle/>
          <a:p>
            <a:r>
              <a:rPr lang="fr-FR" b="1" u="sng" dirty="0" smtClean="0"/>
              <a:t>Réalisé par</a:t>
            </a:r>
            <a:r>
              <a:rPr lang="fr-FR" u="sng" dirty="0" smtClean="0"/>
              <a:t>:</a:t>
            </a:r>
          </a:p>
          <a:p>
            <a:endParaRPr lang="fr-FR" u="sng" dirty="0" smtClean="0"/>
          </a:p>
          <a:p>
            <a:r>
              <a:rPr lang="fr-FR" dirty="0" smtClean="0"/>
              <a:t>-Belkhair Abir</a:t>
            </a:r>
          </a:p>
          <a:p>
            <a:r>
              <a:rPr lang="fr-FR" dirty="0" smtClean="0"/>
              <a:t>-Benabdellah Ibtihal</a:t>
            </a:r>
          </a:p>
          <a:p>
            <a:endParaRPr lang="fr-FR" dirty="0"/>
          </a:p>
        </p:txBody>
      </p:sp>
      <p:sp>
        <p:nvSpPr>
          <p:cNvPr id="12" name="TextBox 11"/>
          <p:cNvSpPr txBox="1"/>
          <p:nvPr/>
        </p:nvSpPr>
        <p:spPr>
          <a:xfrm>
            <a:off x="5486400" y="4267200"/>
            <a:ext cx="3505200" cy="923330"/>
          </a:xfrm>
          <a:prstGeom prst="rect">
            <a:avLst/>
          </a:prstGeom>
          <a:noFill/>
        </p:spPr>
        <p:txBody>
          <a:bodyPr wrap="square" rtlCol="0">
            <a:spAutoFit/>
          </a:bodyPr>
          <a:lstStyle/>
          <a:p>
            <a:r>
              <a:rPr lang="fr-FR" b="1" u="sng" dirty="0" smtClean="0"/>
              <a:t>Devant les membres du Jury:</a:t>
            </a:r>
          </a:p>
          <a:p>
            <a:r>
              <a:rPr lang="fr-FR" dirty="0" smtClean="0"/>
              <a:t>- Pr. SABIR                  Encadrant</a:t>
            </a:r>
          </a:p>
          <a:p>
            <a:r>
              <a:rPr lang="fr-FR" dirty="0" smtClean="0"/>
              <a:t>- Pr. SADIK                 Jury</a:t>
            </a:r>
          </a:p>
        </p:txBody>
      </p:sp>
      <p:sp>
        <p:nvSpPr>
          <p:cNvPr id="13" name="TextBox 12"/>
          <p:cNvSpPr txBox="1"/>
          <p:nvPr/>
        </p:nvSpPr>
        <p:spPr>
          <a:xfrm>
            <a:off x="3124200" y="6116877"/>
            <a:ext cx="3886200" cy="369332"/>
          </a:xfrm>
          <a:prstGeom prst="rect">
            <a:avLst/>
          </a:prstGeom>
          <a:noFill/>
        </p:spPr>
        <p:txBody>
          <a:bodyPr wrap="square" rtlCol="0">
            <a:spAutoFit/>
          </a:bodyPr>
          <a:lstStyle/>
          <a:p>
            <a:r>
              <a:rPr lang="fr-FR" dirty="0" smtClean="0"/>
              <a:t>Année Universitaire: 2019/2020</a:t>
            </a:r>
            <a:endParaRPr lang="fr-FR" dirty="0"/>
          </a:p>
        </p:txBody>
      </p:sp>
      <p:sp>
        <p:nvSpPr>
          <p:cNvPr id="6" name="Espace réservé de la date 5"/>
          <p:cNvSpPr>
            <a:spLocks noGrp="1"/>
          </p:cNvSpPr>
          <p:nvPr>
            <p:ph type="dt" sz="half" idx="10"/>
          </p:nvPr>
        </p:nvSpPr>
        <p:spPr/>
        <p:txBody>
          <a:bodyPr/>
          <a:lstStyle/>
          <a:p>
            <a:fld id="{3CF0F860-FDD6-4669-872D-E532B54CD57C}" type="datetime1">
              <a:rPr lang="en-US" smtClean="0"/>
              <a:t>9/9/2020</a:t>
            </a:fld>
            <a:endParaRPr lang="en-US"/>
          </a:p>
        </p:txBody>
      </p:sp>
      <p:sp>
        <p:nvSpPr>
          <p:cNvPr id="10" name="Espace réservé du numéro de diapositive 9"/>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28600"/>
            <a:ext cx="7406640" cy="1472184"/>
          </a:xfrm>
        </p:spPr>
        <p:txBody>
          <a:bodyPr/>
          <a:lstStyle/>
          <a:p>
            <a:r>
              <a:rPr lang="fr-FR" dirty="0" smtClean="0"/>
              <a:t>Détection des véhicules :</a:t>
            </a:r>
            <a:br>
              <a:rPr lang="fr-FR" dirty="0" smtClean="0"/>
            </a:br>
            <a:endParaRPr lang="fr-FR" dirty="0"/>
          </a:p>
        </p:txBody>
      </p:sp>
      <p:sp>
        <p:nvSpPr>
          <p:cNvPr id="3" name="Subtitle 2"/>
          <p:cNvSpPr>
            <a:spLocks noGrp="1"/>
          </p:cNvSpPr>
          <p:nvPr>
            <p:ph type="subTitle" idx="1"/>
          </p:nvPr>
        </p:nvSpPr>
        <p:spPr>
          <a:xfrm>
            <a:off x="1143000" y="1371600"/>
            <a:ext cx="7406640" cy="664536"/>
          </a:xfrm>
        </p:spPr>
        <p:txBody>
          <a:bodyPr/>
          <a:lstStyle/>
          <a:p>
            <a:r>
              <a:rPr lang="fr-FR" b="1" u="sng" dirty="0" smtClean="0">
                <a:solidFill>
                  <a:srgbClr val="0070C0"/>
                </a:solidFill>
              </a:rPr>
              <a:t>1/ Méthode de suivi de points (Point </a:t>
            </a:r>
            <a:r>
              <a:rPr lang="fr-FR" b="1" u="sng" dirty="0" err="1" smtClean="0">
                <a:solidFill>
                  <a:srgbClr val="0070C0"/>
                </a:solidFill>
              </a:rPr>
              <a:t>Tracker</a:t>
            </a:r>
            <a:r>
              <a:rPr lang="fr-FR" b="1" u="sng" dirty="0" smtClean="0">
                <a:solidFill>
                  <a:srgbClr val="0070C0"/>
                </a:solidFill>
              </a:rPr>
              <a:t>):</a:t>
            </a:r>
            <a:endParaRPr lang="fr-FR" dirty="0" smtClean="0">
              <a:solidFill>
                <a:srgbClr val="0070C0"/>
              </a:solidFill>
            </a:endParaRPr>
          </a:p>
          <a:p>
            <a:endParaRPr lang="fr-FR" dirty="0"/>
          </a:p>
        </p:txBody>
      </p:sp>
      <p:pic>
        <p:nvPicPr>
          <p:cNvPr id="4" name="Picture 3" descr="E:\cours en ligne S4\Projet pfa ibtihal\captures ibtihal abir\11.PNG"/>
          <p:cNvPicPr/>
          <p:nvPr/>
        </p:nvPicPr>
        <p:blipFill>
          <a:blip r:embed="rId2"/>
          <a:srcRect/>
          <a:stretch>
            <a:fillRect/>
          </a:stretch>
        </p:blipFill>
        <p:spPr bwMode="auto">
          <a:xfrm>
            <a:off x="1905000" y="2438400"/>
            <a:ext cx="5943600" cy="3962399"/>
          </a:xfrm>
          <a:prstGeom prst="rect">
            <a:avLst/>
          </a:prstGeom>
          <a:noFill/>
          <a:ln w="9525">
            <a:noFill/>
            <a:miter lim="800000"/>
            <a:headEnd/>
            <a:tailEnd/>
          </a:ln>
        </p:spPr>
      </p:pic>
      <p:sp>
        <p:nvSpPr>
          <p:cNvPr id="5" name="Espace réservé de la date 4"/>
          <p:cNvSpPr>
            <a:spLocks noGrp="1"/>
          </p:cNvSpPr>
          <p:nvPr>
            <p:ph type="dt" sz="half" idx="10"/>
          </p:nvPr>
        </p:nvSpPr>
        <p:spPr/>
        <p:txBody>
          <a:bodyPr/>
          <a:lstStyle/>
          <a:p>
            <a:fld id="{47C1BDD2-083F-4F3C-88B6-EC31423EDFFC}" type="datetime1">
              <a:rPr lang="en-US" smtClean="0"/>
              <a:t>9/9/2020</a:t>
            </a:fld>
            <a:endParaRPr lang="en-US"/>
          </a:p>
        </p:txBody>
      </p:sp>
      <p:sp>
        <p:nvSpPr>
          <p:cNvPr id="6" name="Espace réservé du numéro de diapositive 5"/>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406640" cy="914400"/>
          </a:xfrm>
        </p:spPr>
        <p:txBody>
          <a:bodyPr>
            <a:normAutofit/>
          </a:bodyPr>
          <a:lstStyle/>
          <a:p>
            <a:r>
              <a:rPr lang="fr-FR" sz="2600" b="1" dirty="0" smtClean="0">
                <a:effectLst/>
              </a:rPr>
              <a:t>Sommaire des étiquettes:</a:t>
            </a:r>
            <a:r>
              <a:rPr lang="fr-FR" sz="2600" dirty="0" smtClean="0"/>
              <a:t/>
            </a:r>
            <a:br>
              <a:rPr lang="fr-FR" sz="2600" dirty="0" smtClean="0"/>
            </a:br>
            <a:endParaRPr lang="fr-FR" sz="2600" dirty="0"/>
          </a:p>
        </p:txBody>
      </p:sp>
      <p:sp>
        <p:nvSpPr>
          <p:cNvPr id="7" name="TextBox 6"/>
          <p:cNvSpPr txBox="1"/>
          <p:nvPr/>
        </p:nvSpPr>
        <p:spPr>
          <a:xfrm>
            <a:off x="1447800" y="685801"/>
            <a:ext cx="6324600" cy="646331"/>
          </a:xfrm>
          <a:prstGeom prst="rect">
            <a:avLst/>
          </a:prstGeom>
          <a:noFill/>
        </p:spPr>
        <p:txBody>
          <a:bodyPr wrap="square" rtlCol="0">
            <a:spAutoFit/>
          </a:bodyPr>
          <a:lstStyle/>
          <a:p>
            <a:pPr>
              <a:buFont typeface="Wingdings" pitchFamily="2" charset="2"/>
              <a:buChar char="v"/>
            </a:pPr>
            <a:r>
              <a:rPr lang="fr-FR" b="1" dirty="0" smtClean="0"/>
              <a:t> Détecteur de caractéristiques : Valeur propre minimal</a:t>
            </a:r>
            <a:r>
              <a:rPr lang="fr-FR" b="1" u="sng" dirty="0" smtClean="0"/>
              <a:t>e</a:t>
            </a:r>
            <a:endParaRPr lang="fr-FR" dirty="0" smtClean="0"/>
          </a:p>
          <a:p>
            <a:endParaRPr lang="fr-FR" dirty="0"/>
          </a:p>
        </p:txBody>
      </p:sp>
      <p:sp>
        <p:nvSpPr>
          <p:cNvPr id="8" name="TextBox 7"/>
          <p:cNvSpPr txBox="1"/>
          <p:nvPr/>
        </p:nvSpPr>
        <p:spPr>
          <a:xfrm>
            <a:off x="1600200" y="3886200"/>
            <a:ext cx="6324600" cy="646331"/>
          </a:xfrm>
          <a:prstGeom prst="rect">
            <a:avLst/>
          </a:prstGeom>
          <a:noFill/>
        </p:spPr>
        <p:txBody>
          <a:bodyPr wrap="square" rtlCol="0">
            <a:spAutoFit/>
          </a:bodyPr>
          <a:lstStyle/>
          <a:p>
            <a:pPr>
              <a:buFont typeface="Wingdings" pitchFamily="2" charset="2"/>
              <a:buChar char="v"/>
            </a:pPr>
            <a:r>
              <a:rPr lang="fr-FR" b="1" dirty="0" smtClean="0"/>
              <a:t> Détecteur de caractéristiques : MSER</a:t>
            </a:r>
            <a:endParaRPr lang="fr-FR" dirty="0" smtClean="0"/>
          </a:p>
          <a:p>
            <a:endParaRPr lang="fr-FR" dirty="0"/>
          </a:p>
        </p:txBody>
      </p:sp>
      <p:pic>
        <p:nvPicPr>
          <p:cNvPr id="10" name="Picture 9"/>
          <p:cNvPicPr/>
          <p:nvPr/>
        </p:nvPicPr>
        <p:blipFill>
          <a:blip r:embed="rId2"/>
          <a:srcRect/>
          <a:stretch>
            <a:fillRect/>
          </a:stretch>
        </p:blipFill>
        <p:spPr bwMode="auto">
          <a:xfrm>
            <a:off x="1828800" y="1219200"/>
            <a:ext cx="5760720" cy="2523762"/>
          </a:xfrm>
          <a:prstGeom prst="rect">
            <a:avLst/>
          </a:prstGeom>
          <a:noFill/>
          <a:ln w="9525">
            <a:noFill/>
            <a:miter lim="800000"/>
            <a:headEnd/>
            <a:tailEnd/>
          </a:ln>
        </p:spPr>
      </p:pic>
      <p:pic>
        <p:nvPicPr>
          <p:cNvPr id="11" name="Picture 10"/>
          <p:cNvPicPr/>
          <p:nvPr/>
        </p:nvPicPr>
        <p:blipFill>
          <a:blip r:embed="rId2"/>
          <a:srcRect/>
          <a:stretch>
            <a:fillRect/>
          </a:stretch>
        </p:blipFill>
        <p:spPr bwMode="auto">
          <a:xfrm>
            <a:off x="1828800" y="4334238"/>
            <a:ext cx="5760720" cy="2523762"/>
          </a:xfrm>
          <a:prstGeom prst="rect">
            <a:avLst/>
          </a:prstGeom>
          <a:noFill/>
          <a:ln w="9525">
            <a:noFill/>
            <a:miter lim="800000"/>
            <a:headEnd/>
            <a:tailEnd/>
          </a:ln>
        </p:spPr>
      </p:pic>
      <p:sp>
        <p:nvSpPr>
          <p:cNvPr id="3" name="Espace réservé de la date 2"/>
          <p:cNvSpPr>
            <a:spLocks noGrp="1"/>
          </p:cNvSpPr>
          <p:nvPr>
            <p:ph type="dt" sz="half" idx="10"/>
          </p:nvPr>
        </p:nvSpPr>
        <p:spPr/>
        <p:txBody>
          <a:bodyPr/>
          <a:lstStyle/>
          <a:p>
            <a:fld id="{A4E97E5E-E67A-4090-9E4D-BDB1BBD4D9E4}" type="datetime1">
              <a:rPr lang="en-US" smtClean="0"/>
              <a:t>9/9/2020</a:t>
            </a:fld>
            <a:endParaRPr lang="en-US"/>
          </a:p>
        </p:txBody>
      </p:sp>
      <p:sp>
        <p:nvSpPr>
          <p:cNvPr id="4" name="Espace réservé du numéro de diapositive 3"/>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4800"/>
            <a:ext cx="7406640" cy="1143000"/>
          </a:xfrm>
        </p:spPr>
        <p:txBody>
          <a:bodyPr/>
          <a:lstStyle/>
          <a:p>
            <a:r>
              <a:rPr lang="fr-FR" dirty="0" smtClean="0"/>
              <a:t>Détection des véhicules :</a:t>
            </a:r>
            <a:endParaRPr lang="fr-FR" dirty="0"/>
          </a:p>
        </p:txBody>
      </p:sp>
      <p:sp>
        <p:nvSpPr>
          <p:cNvPr id="3" name="Subtitle 2"/>
          <p:cNvSpPr>
            <a:spLocks noGrp="1"/>
          </p:cNvSpPr>
          <p:nvPr>
            <p:ph type="subTitle" idx="1"/>
          </p:nvPr>
        </p:nvSpPr>
        <p:spPr>
          <a:xfrm>
            <a:off x="1143000" y="1066800"/>
            <a:ext cx="7406640" cy="914400"/>
          </a:xfrm>
        </p:spPr>
        <p:txBody>
          <a:bodyPr/>
          <a:lstStyle/>
          <a:p>
            <a:r>
              <a:rPr lang="fr-FR" b="1" u="sng" dirty="0" smtClean="0">
                <a:solidFill>
                  <a:srgbClr val="0070C0"/>
                </a:solidFill>
              </a:rPr>
              <a:t>2/ Méthode d’interpolateur temporel:</a:t>
            </a:r>
            <a:endParaRPr lang="fr-FR" dirty="0" smtClean="0">
              <a:solidFill>
                <a:srgbClr val="0070C0"/>
              </a:solidFill>
            </a:endParaRPr>
          </a:p>
          <a:p>
            <a:endParaRPr lang="fr-FR" dirty="0"/>
          </a:p>
        </p:txBody>
      </p:sp>
      <p:pic>
        <p:nvPicPr>
          <p:cNvPr id="4" name="Picture 3"/>
          <p:cNvPicPr/>
          <p:nvPr/>
        </p:nvPicPr>
        <p:blipFill>
          <a:blip r:embed="rId2"/>
          <a:srcRect/>
          <a:stretch>
            <a:fillRect/>
          </a:stretch>
        </p:blipFill>
        <p:spPr bwMode="auto">
          <a:xfrm>
            <a:off x="1828800" y="1905000"/>
            <a:ext cx="5410199" cy="3810000"/>
          </a:xfrm>
          <a:prstGeom prst="rect">
            <a:avLst/>
          </a:prstGeom>
          <a:noFill/>
          <a:ln w="9525">
            <a:noFill/>
            <a:miter lim="800000"/>
            <a:headEnd/>
            <a:tailEnd/>
          </a:ln>
        </p:spPr>
      </p:pic>
      <p:sp>
        <p:nvSpPr>
          <p:cNvPr id="5" name="Espace réservé de la date 4"/>
          <p:cNvSpPr>
            <a:spLocks noGrp="1"/>
          </p:cNvSpPr>
          <p:nvPr>
            <p:ph type="dt" sz="half" idx="10"/>
          </p:nvPr>
        </p:nvSpPr>
        <p:spPr/>
        <p:txBody>
          <a:bodyPr/>
          <a:lstStyle/>
          <a:p>
            <a:fld id="{90FAD290-99B1-4324-BBAE-8358C6A19277}" type="datetime1">
              <a:rPr lang="en-US" smtClean="0"/>
              <a:t>9/9/2020</a:t>
            </a:fld>
            <a:endParaRPr lang="en-US"/>
          </a:p>
        </p:txBody>
      </p:sp>
      <p:sp>
        <p:nvSpPr>
          <p:cNvPr id="6" name="Espace réservé du numéro de diapositive 5"/>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667000"/>
            <a:ext cx="7406640" cy="1472184"/>
          </a:xfrm>
        </p:spPr>
        <p:txBody>
          <a:bodyPr>
            <a:normAutofit/>
          </a:bodyPr>
          <a:lstStyle/>
          <a:p>
            <a:r>
              <a:rPr lang="fr-FR" sz="2600" dirty="0" smtClean="0"/>
              <a:t>Sommaire des étiquettes:</a:t>
            </a:r>
            <a:endParaRPr lang="fr-FR" sz="2600" dirty="0"/>
          </a:p>
        </p:txBody>
      </p:sp>
      <p:pic>
        <p:nvPicPr>
          <p:cNvPr id="4" name="Picture 3"/>
          <p:cNvPicPr/>
          <p:nvPr/>
        </p:nvPicPr>
        <p:blipFill>
          <a:blip r:embed="rId2"/>
          <a:srcRect/>
          <a:stretch>
            <a:fillRect/>
          </a:stretch>
        </p:blipFill>
        <p:spPr bwMode="auto">
          <a:xfrm>
            <a:off x="1600200" y="4114800"/>
            <a:ext cx="5760720" cy="243840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2057400" y="0"/>
            <a:ext cx="5181600" cy="3481552"/>
          </a:xfrm>
          <a:prstGeom prst="rect">
            <a:avLst/>
          </a:prstGeom>
          <a:noFill/>
          <a:ln w="9525">
            <a:noFill/>
            <a:miter lim="800000"/>
            <a:headEnd/>
            <a:tailEnd/>
          </a:ln>
        </p:spPr>
      </p:pic>
      <p:sp>
        <p:nvSpPr>
          <p:cNvPr id="3" name="Espace réservé de la date 2"/>
          <p:cNvSpPr>
            <a:spLocks noGrp="1"/>
          </p:cNvSpPr>
          <p:nvPr>
            <p:ph type="dt" sz="half" idx="10"/>
          </p:nvPr>
        </p:nvSpPr>
        <p:spPr/>
        <p:txBody>
          <a:bodyPr/>
          <a:lstStyle/>
          <a:p>
            <a:fld id="{AAE6122D-F007-4627-8460-2DFF14DD640E}" type="datetime1">
              <a:rPr lang="en-US" smtClean="0"/>
              <a:t>9/9/2020</a:t>
            </a:fld>
            <a:endParaRPr lang="en-US"/>
          </a:p>
        </p:txBody>
      </p:sp>
      <p:sp>
        <p:nvSpPr>
          <p:cNvPr id="6" name="Espace réservé du numéro de diapositive 5"/>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228600"/>
            <a:ext cx="7406640" cy="1472184"/>
          </a:xfrm>
        </p:spPr>
        <p:txBody>
          <a:bodyPr/>
          <a:lstStyle/>
          <a:p>
            <a:r>
              <a:rPr lang="fr-FR" dirty="0" smtClean="0"/>
              <a:t>Détection des véhicules :</a:t>
            </a:r>
            <a:endParaRPr lang="fr-FR" dirty="0"/>
          </a:p>
        </p:txBody>
      </p:sp>
      <p:sp>
        <p:nvSpPr>
          <p:cNvPr id="3" name="Subtitle 2"/>
          <p:cNvSpPr>
            <a:spLocks noGrp="1"/>
          </p:cNvSpPr>
          <p:nvPr>
            <p:ph type="subTitle" idx="1"/>
          </p:nvPr>
        </p:nvSpPr>
        <p:spPr>
          <a:xfrm>
            <a:off x="1295400" y="1447800"/>
            <a:ext cx="7406640" cy="1752600"/>
          </a:xfrm>
        </p:spPr>
        <p:txBody>
          <a:bodyPr/>
          <a:lstStyle/>
          <a:p>
            <a:r>
              <a:rPr lang="fr-FR" b="1" u="sng" dirty="0" smtClean="0">
                <a:solidFill>
                  <a:srgbClr val="0070C0"/>
                </a:solidFill>
              </a:rPr>
              <a:t>3/ Méthode de détecteur de véhicules ACF (ACF </a:t>
            </a:r>
            <a:r>
              <a:rPr lang="fr-FR" b="1" u="sng" dirty="0" err="1" smtClean="0">
                <a:solidFill>
                  <a:srgbClr val="0070C0"/>
                </a:solidFill>
              </a:rPr>
              <a:t>Vehicle</a:t>
            </a:r>
            <a:r>
              <a:rPr lang="fr-FR" b="1" u="sng" dirty="0" smtClean="0">
                <a:solidFill>
                  <a:srgbClr val="0070C0"/>
                </a:solidFill>
              </a:rPr>
              <a:t> Detector):</a:t>
            </a:r>
            <a:endParaRPr lang="fr-FR" dirty="0" smtClean="0">
              <a:solidFill>
                <a:srgbClr val="0070C0"/>
              </a:solidFill>
            </a:endParaRPr>
          </a:p>
          <a:p>
            <a:endParaRPr lang="fr-FR" dirty="0"/>
          </a:p>
        </p:txBody>
      </p:sp>
      <p:pic>
        <p:nvPicPr>
          <p:cNvPr id="4" name="Picture 3"/>
          <p:cNvPicPr/>
          <p:nvPr/>
        </p:nvPicPr>
        <p:blipFill>
          <a:blip r:embed="rId2"/>
          <a:srcRect/>
          <a:stretch>
            <a:fillRect/>
          </a:stretch>
        </p:blipFill>
        <p:spPr bwMode="auto">
          <a:xfrm>
            <a:off x="2133600" y="2209800"/>
            <a:ext cx="5760720" cy="4144482"/>
          </a:xfrm>
          <a:prstGeom prst="rect">
            <a:avLst/>
          </a:prstGeom>
          <a:noFill/>
          <a:ln w="9525">
            <a:noFill/>
            <a:miter lim="800000"/>
            <a:headEnd/>
            <a:tailEnd/>
          </a:ln>
        </p:spPr>
      </p:pic>
      <p:sp>
        <p:nvSpPr>
          <p:cNvPr id="5" name="Espace réservé de la date 4"/>
          <p:cNvSpPr>
            <a:spLocks noGrp="1"/>
          </p:cNvSpPr>
          <p:nvPr>
            <p:ph type="dt" sz="half" idx="10"/>
          </p:nvPr>
        </p:nvSpPr>
        <p:spPr/>
        <p:txBody>
          <a:bodyPr/>
          <a:lstStyle/>
          <a:p>
            <a:fld id="{73F8F6B4-4C48-472A-921B-EDB36241A12D}" type="datetime1">
              <a:rPr lang="en-US" smtClean="0"/>
              <a:t>9/9/2020</a:t>
            </a:fld>
            <a:endParaRPr lang="en-US"/>
          </a:p>
        </p:txBody>
      </p:sp>
      <p:sp>
        <p:nvSpPr>
          <p:cNvPr id="6" name="Espace réservé du numéro de diapositive 5"/>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0"/>
            <a:ext cx="8610600" cy="1472184"/>
          </a:xfrm>
        </p:spPr>
        <p:txBody>
          <a:bodyPr>
            <a:noAutofit/>
          </a:bodyPr>
          <a:lstStyle/>
          <a:p>
            <a:r>
              <a:rPr lang="fr-FR" dirty="0" smtClean="0"/>
              <a:t>Comparaison des trois méthodes :</a:t>
            </a:r>
            <a:br>
              <a:rPr lang="fr-FR" dirty="0" smtClean="0"/>
            </a:br>
            <a:endParaRPr lang="fr-FR" dirty="0"/>
          </a:p>
        </p:txBody>
      </p:sp>
      <p:graphicFrame>
        <p:nvGraphicFramePr>
          <p:cNvPr id="4" name="Table 3"/>
          <p:cNvGraphicFramePr>
            <a:graphicFrameLocks noGrp="1"/>
          </p:cNvGraphicFramePr>
          <p:nvPr/>
        </p:nvGraphicFramePr>
        <p:xfrm>
          <a:off x="1219200" y="1463040"/>
          <a:ext cx="7620000" cy="4514948"/>
        </p:xfrm>
        <a:graphic>
          <a:graphicData uri="http://schemas.openxmlformats.org/drawingml/2006/table">
            <a:tbl>
              <a:tblPr firstRow="1" bandRow="1">
                <a:tableStyleId>{16D9F66E-5EB9-4882-86FB-DCBF35E3C3E4}</a:tableStyleId>
              </a:tblPr>
              <a:tblGrid>
                <a:gridCol w="2924848"/>
                <a:gridCol w="2155152"/>
                <a:gridCol w="2540000"/>
              </a:tblGrid>
              <a:tr h="803812">
                <a:tc>
                  <a:txBody>
                    <a:bodyPr/>
                    <a:lstStyle/>
                    <a:p>
                      <a:r>
                        <a:rPr kumimoji="0" lang="fr-FR" sz="1800" b="1" kern="1200" dirty="0" smtClean="0">
                          <a:solidFill>
                            <a:schemeClr val="dk1"/>
                          </a:solidFill>
                          <a:latin typeface="+mn-lt"/>
                          <a:ea typeface="+mn-ea"/>
                          <a:cs typeface="+mn-cs"/>
                        </a:rPr>
                        <a:t>Méthode de suivi de points (Point </a:t>
                      </a:r>
                      <a:r>
                        <a:rPr kumimoji="0" lang="fr-FR" sz="1800" b="1" kern="1200" dirty="0" err="1" smtClean="0">
                          <a:solidFill>
                            <a:schemeClr val="dk1"/>
                          </a:solidFill>
                          <a:latin typeface="+mn-lt"/>
                          <a:ea typeface="+mn-ea"/>
                          <a:cs typeface="+mn-cs"/>
                        </a:rPr>
                        <a:t>Tracker</a:t>
                      </a:r>
                      <a:r>
                        <a:rPr kumimoji="0" lang="fr-FR" sz="1800" b="1" kern="1200" dirty="0" smtClean="0">
                          <a:solidFill>
                            <a:schemeClr val="dk1"/>
                          </a:solidFill>
                          <a:latin typeface="+mn-lt"/>
                          <a:ea typeface="+mn-ea"/>
                          <a:cs typeface="+mn-cs"/>
                        </a:rPr>
                        <a:t>)</a:t>
                      </a:r>
                      <a:endParaRPr lang="fr-FR" dirty="0"/>
                    </a:p>
                  </a:txBody>
                  <a:tcPr/>
                </a:tc>
                <a:tc>
                  <a:txBody>
                    <a:bodyPr/>
                    <a:lstStyle/>
                    <a:p>
                      <a:r>
                        <a:rPr kumimoji="0" lang="fr-FR" sz="1800" b="1" kern="1200" dirty="0" smtClean="0">
                          <a:solidFill>
                            <a:schemeClr val="dk1"/>
                          </a:solidFill>
                          <a:latin typeface="+mn-lt"/>
                          <a:ea typeface="+mn-ea"/>
                          <a:cs typeface="+mn-cs"/>
                        </a:rPr>
                        <a:t>Méthode d’interpolateur temporel</a:t>
                      </a:r>
                      <a:endParaRPr lang="fr-FR" dirty="0"/>
                    </a:p>
                  </a:txBody>
                  <a:tcPr/>
                </a:tc>
                <a:tc>
                  <a:txBody>
                    <a:bodyPr/>
                    <a:lstStyle/>
                    <a:p>
                      <a:r>
                        <a:rPr kumimoji="0" lang="fr-FR" sz="1800" b="1" kern="1200" dirty="0" smtClean="0">
                          <a:solidFill>
                            <a:schemeClr val="dk1"/>
                          </a:solidFill>
                          <a:latin typeface="+mn-lt"/>
                          <a:ea typeface="+mn-ea"/>
                          <a:cs typeface="+mn-cs"/>
                        </a:rPr>
                        <a:t>Méthode de détecteur de véhicules ACF</a:t>
                      </a:r>
                      <a:endParaRPr lang="fr-FR" dirty="0"/>
                    </a:p>
                  </a:txBody>
                  <a:tcPr/>
                </a:tc>
              </a:tr>
              <a:tr h="3600548">
                <a:tc>
                  <a:txBody>
                    <a:bodyPr/>
                    <a:lstStyle/>
                    <a:p>
                      <a:r>
                        <a:rPr kumimoji="0" lang="fr-FR" sz="1800" kern="1200" dirty="0" smtClean="0">
                          <a:solidFill>
                            <a:schemeClr val="dk1"/>
                          </a:solidFill>
                          <a:latin typeface="+mn-lt"/>
                          <a:ea typeface="+mn-ea"/>
                          <a:cs typeface="+mn-cs"/>
                        </a:rPr>
                        <a:t>-Méthode utilisée : ‘Point </a:t>
                      </a:r>
                      <a:r>
                        <a:rPr kumimoji="0" lang="fr-FR" sz="1800" kern="1200" dirty="0" err="1" smtClean="0">
                          <a:solidFill>
                            <a:schemeClr val="dk1"/>
                          </a:solidFill>
                          <a:latin typeface="+mn-lt"/>
                          <a:ea typeface="+mn-ea"/>
                          <a:cs typeface="+mn-cs"/>
                        </a:rPr>
                        <a:t>Tracker</a:t>
                      </a:r>
                      <a:r>
                        <a:rPr kumimoji="0" lang="fr-FR" sz="1800" kern="1200" dirty="0" smtClean="0">
                          <a:solidFill>
                            <a:schemeClr val="dk1"/>
                          </a:solidFill>
                          <a:latin typeface="+mn-lt"/>
                          <a:ea typeface="+mn-ea"/>
                          <a:cs typeface="+mn-cs"/>
                        </a:rPr>
                        <a:t>’ (suivi de points) qui utilise l’algorithme ‘ </a:t>
                      </a:r>
                      <a:r>
                        <a:rPr kumimoji="0" lang="fr-FR" sz="1800" i="0" kern="1200" dirty="0" err="1" smtClean="0">
                          <a:solidFill>
                            <a:schemeClr val="dk1"/>
                          </a:solidFill>
                          <a:latin typeface="+mn-lt"/>
                          <a:ea typeface="+mn-ea"/>
                          <a:cs typeface="+mn-cs"/>
                        </a:rPr>
                        <a:t>Kanade</a:t>
                      </a:r>
                      <a:r>
                        <a:rPr kumimoji="0" lang="fr-FR" sz="1800" i="0" kern="1200" dirty="0" smtClean="0">
                          <a:solidFill>
                            <a:schemeClr val="dk1"/>
                          </a:solidFill>
                          <a:latin typeface="+mn-lt"/>
                          <a:ea typeface="+mn-ea"/>
                          <a:cs typeface="+mn-cs"/>
                        </a:rPr>
                        <a:t>-Lucas-</a:t>
                      </a:r>
                      <a:r>
                        <a:rPr kumimoji="0" lang="fr-FR" sz="1800" i="0" kern="1200" dirty="0" err="1" smtClean="0">
                          <a:solidFill>
                            <a:schemeClr val="dk1"/>
                          </a:solidFill>
                          <a:latin typeface="+mn-lt"/>
                          <a:ea typeface="+mn-ea"/>
                          <a:cs typeface="+mn-cs"/>
                        </a:rPr>
                        <a:t>Tomasi</a:t>
                      </a:r>
                      <a:r>
                        <a:rPr kumimoji="0" lang="fr-FR" sz="1800" i="0" kern="1200" dirty="0" smtClean="0">
                          <a:solidFill>
                            <a:schemeClr val="dk1"/>
                          </a:solidFill>
                          <a:latin typeface="+mn-lt"/>
                          <a:ea typeface="+mn-ea"/>
                          <a:cs typeface="+mn-cs"/>
                        </a:rPr>
                        <a:t>’ qui permet de suivre un ensemble de points</a:t>
                      </a:r>
                      <a:endParaRPr kumimoji="0" lang="fr-FR" sz="1800" kern="1200" dirty="0" smtClean="0">
                        <a:solidFill>
                          <a:schemeClr val="dk1"/>
                        </a:solidFill>
                        <a:latin typeface="+mn-lt"/>
                        <a:ea typeface="+mn-ea"/>
                        <a:cs typeface="+mn-cs"/>
                      </a:endParaRPr>
                    </a:p>
                    <a:p>
                      <a:r>
                        <a:rPr kumimoji="0" lang="fr-FR" sz="1800" kern="1200" dirty="0" smtClean="0">
                          <a:solidFill>
                            <a:schemeClr val="dk1"/>
                          </a:solidFill>
                          <a:latin typeface="+mn-lt"/>
                          <a:ea typeface="+mn-ea"/>
                          <a:cs typeface="+mn-cs"/>
                        </a:rPr>
                        <a:t>-Se base sur le suivi des objets</a:t>
                      </a:r>
                    </a:p>
                    <a:p>
                      <a:r>
                        <a:rPr kumimoji="0" lang="fr-FR" sz="1800" kern="1200" dirty="0" smtClean="0">
                          <a:solidFill>
                            <a:schemeClr val="dk1"/>
                          </a:solidFill>
                          <a:latin typeface="+mn-lt"/>
                          <a:ea typeface="+mn-ea"/>
                          <a:cs typeface="+mn-cs"/>
                        </a:rPr>
                        <a:t>-Obtention des rectangles des véhicules inchangeables au cours du temps.</a:t>
                      </a:r>
                    </a:p>
                    <a:p>
                      <a:r>
                        <a:rPr kumimoji="0" lang="fr-FR" sz="1800" kern="1200" dirty="0" smtClean="0">
                          <a:solidFill>
                            <a:schemeClr val="dk1"/>
                          </a:solidFill>
                          <a:latin typeface="+mn-lt"/>
                          <a:ea typeface="+mn-ea"/>
                          <a:cs typeface="+mn-cs"/>
                        </a:rPr>
                        <a:t>-le suivi doit être  périodique</a:t>
                      </a:r>
                    </a:p>
                    <a:p>
                      <a:endParaRPr lang="fr-FR" dirty="0"/>
                    </a:p>
                  </a:txBody>
                  <a:tcPr/>
                </a:tc>
                <a:tc>
                  <a:txBody>
                    <a:bodyPr/>
                    <a:lstStyle/>
                    <a:p>
                      <a:r>
                        <a:rPr kumimoji="0" lang="fr-FR" sz="1800" kern="1200" dirty="0" smtClean="0">
                          <a:solidFill>
                            <a:schemeClr val="dk1"/>
                          </a:solidFill>
                          <a:latin typeface="+mn-lt"/>
                          <a:ea typeface="+mn-ea"/>
                          <a:cs typeface="+mn-cs"/>
                        </a:rPr>
                        <a:t>-Utilise l’interpolateur temporel</a:t>
                      </a:r>
                    </a:p>
                    <a:p>
                      <a:r>
                        <a:rPr kumimoji="0" lang="fr-FR" sz="1800" kern="1200" dirty="0" smtClean="0">
                          <a:solidFill>
                            <a:schemeClr val="dk1"/>
                          </a:solidFill>
                          <a:latin typeface="+mn-lt"/>
                          <a:ea typeface="+mn-ea"/>
                          <a:cs typeface="+mn-cs"/>
                        </a:rPr>
                        <a:t>-Permet le suivi des véhicules sélectionnés pendant des intervalles de temps</a:t>
                      </a:r>
                    </a:p>
                    <a:p>
                      <a:r>
                        <a:rPr kumimoji="0" lang="fr-FR" sz="1800" kern="1200" dirty="0" smtClean="0">
                          <a:solidFill>
                            <a:schemeClr val="dk1"/>
                          </a:solidFill>
                          <a:latin typeface="+mn-lt"/>
                          <a:ea typeface="+mn-ea"/>
                          <a:cs typeface="+mn-cs"/>
                        </a:rPr>
                        <a:t>-Suivi plus précis et résultats corrects.</a:t>
                      </a:r>
                      <a:endParaRPr lang="fr-FR" dirty="0"/>
                    </a:p>
                  </a:txBody>
                  <a:tcPr/>
                </a:tc>
                <a:tc>
                  <a:txBody>
                    <a:bodyPr/>
                    <a:lstStyle/>
                    <a:p>
                      <a:r>
                        <a:rPr kumimoji="0" lang="fr-FR" sz="1800" kern="1200" dirty="0" smtClean="0">
                          <a:solidFill>
                            <a:schemeClr val="dk1"/>
                          </a:solidFill>
                          <a:latin typeface="+mn-lt"/>
                          <a:ea typeface="+mn-ea"/>
                          <a:cs typeface="+mn-cs"/>
                        </a:rPr>
                        <a:t>- Se base sur les fonctionnalités de chaîne agrégées</a:t>
                      </a:r>
                    </a:p>
                    <a:p>
                      <a:r>
                        <a:rPr kumimoji="0" lang="fr-FR" sz="1800" kern="1200" dirty="0" smtClean="0">
                          <a:solidFill>
                            <a:schemeClr val="dk1"/>
                          </a:solidFill>
                          <a:latin typeface="+mn-lt"/>
                          <a:ea typeface="+mn-ea"/>
                          <a:cs typeface="+mn-cs"/>
                        </a:rPr>
                        <a:t>-Des résultats corrects et précis</a:t>
                      </a:r>
                    </a:p>
                    <a:p>
                      <a:r>
                        <a:rPr kumimoji="0" lang="fr-FR" sz="1800" kern="1200" dirty="0" smtClean="0">
                          <a:solidFill>
                            <a:schemeClr val="dk1"/>
                          </a:solidFill>
                          <a:latin typeface="+mn-lt"/>
                          <a:ea typeface="+mn-ea"/>
                          <a:cs typeface="+mn-cs"/>
                        </a:rPr>
                        <a:t>-Pas une détection totale des véhicules.</a:t>
                      </a:r>
                      <a:endParaRPr lang="fr-FR" dirty="0"/>
                    </a:p>
                  </a:txBody>
                  <a:tcPr/>
                </a:tc>
              </a:tr>
            </a:tbl>
          </a:graphicData>
        </a:graphic>
      </p:graphicFrame>
      <p:sp>
        <p:nvSpPr>
          <p:cNvPr id="3" name="Espace réservé de la date 2"/>
          <p:cNvSpPr>
            <a:spLocks noGrp="1"/>
          </p:cNvSpPr>
          <p:nvPr>
            <p:ph type="dt" sz="half" idx="10"/>
          </p:nvPr>
        </p:nvSpPr>
        <p:spPr/>
        <p:txBody>
          <a:bodyPr/>
          <a:lstStyle/>
          <a:p>
            <a:fld id="{8F44EBA1-D455-4A15-AF1F-653DC49972AA}"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406640" cy="1240302"/>
          </a:xfrm>
        </p:spPr>
        <p:txBody>
          <a:bodyPr>
            <a:normAutofit fontScale="90000"/>
          </a:bodyPr>
          <a:lstStyle/>
          <a:p>
            <a:r>
              <a:rPr lang="fr-FR" sz="4800" dirty="0" smtClean="0"/>
              <a:t>Détection des personnes :</a:t>
            </a:r>
            <a:r>
              <a:rPr lang="fr-FR" dirty="0" smtClean="0"/>
              <a:t/>
            </a:r>
            <a:br>
              <a:rPr lang="fr-FR" dirty="0" smtClean="0"/>
            </a:br>
            <a:endParaRPr lang="fr-FR" dirty="0"/>
          </a:p>
        </p:txBody>
      </p:sp>
      <p:sp>
        <p:nvSpPr>
          <p:cNvPr id="3" name="Subtitle 2"/>
          <p:cNvSpPr>
            <a:spLocks noGrp="1"/>
          </p:cNvSpPr>
          <p:nvPr>
            <p:ph type="subTitle" idx="1"/>
          </p:nvPr>
        </p:nvSpPr>
        <p:spPr>
          <a:xfrm>
            <a:off x="1143000" y="685800"/>
            <a:ext cx="8001000" cy="1752600"/>
          </a:xfrm>
        </p:spPr>
        <p:txBody>
          <a:bodyPr/>
          <a:lstStyle/>
          <a:p>
            <a:r>
              <a:rPr lang="fr-FR" b="1" u="sng" dirty="0" smtClean="0">
                <a:solidFill>
                  <a:srgbClr val="0070C0"/>
                </a:solidFill>
              </a:rPr>
              <a:t>Méthode de détecteur des personnes ACF (ACF People Detector):</a:t>
            </a:r>
            <a:endParaRPr lang="fr-FR" dirty="0" smtClean="0">
              <a:solidFill>
                <a:srgbClr val="0070C0"/>
              </a:solidFill>
            </a:endParaRPr>
          </a:p>
          <a:p>
            <a:endParaRPr lang="fr-FR" dirty="0"/>
          </a:p>
        </p:txBody>
      </p:sp>
      <p:pic>
        <p:nvPicPr>
          <p:cNvPr id="4" name="Picture 3"/>
          <p:cNvPicPr/>
          <p:nvPr/>
        </p:nvPicPr>
        <p:blipFill>
          <a:blip r:embed="rId2"/>
          <a:srcRect/>
          <a:stretch>
            <a:fillRect/>
          </a:stretch>
        </p:blipFill>
        <p:spPr bwMode="auto">
          <a:xfrm>
            <a:off x="1600200" y="4945432"/>
            <a:ext cx="5760720" cy="1912568"/>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752600" y="1447800"/>
            <a:ext cx="5760720" cy="3158074"/>
          </a:xfrm>
          <a:prstGeom prst="rect">
            <a:avLst/>
          </a:prstGeom>
          <a:noFill/>
          <a:ln w="9525">
            <a:noFill/>
            <a:miter lim="800000"/>
            <a:headEnd/>
            <a:tailEnd/>
          </a:ln>
        </p:spPr>
      </p:pic>
      <p:sp>
        <p:nvSpPr>
          <p:cNvPr id="6" name="Subtitle 2"/>
          <p:cNvSpPr txBox="1">
            <a:spLocks/>
          </p:cNvSpPr>
          <p:nvPr/>
        </p:nvSpPr>
        <p:spPr>
          <a:xfrm>
            <a:off x="1737360" y="4495800"/>
            <a:ext cx="7406640" cy="1752600"/>
          </a:xfrm>
          <a:prstGeom prst="rect">
            <a:avLst/>
          </a:prstGeom>
        </p:spPr>
        <p:txBody>
          <a:bodyPr tIns="0">
            <a:normAutofit/>
          </a:bodyPr>
          <a:lstStyle/>
          <a:p>
            <a:pPr marL="27432" marR="0" lvl="0" indent="0"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fr-FR" sz="2600" b="1" i="0" strike="noStrike" kern="1200" cap="none" spc="0" normalizeH="0" baseline="0" noProof="0" dirty="0" smtClean="0">
                <a:ln>
                  <a:noFill/>
                </a:ln>
                <a:effectLst/>
                <a:uLnTx/>
                <a:uFillTx/>
                <a:latin typeface="+mn-lt"/>
                <a:ea typeface="+mn-ea"/>
                <a:cs typeface="+mn-cs"/>
              </a:rPr>
              <a:t>Sommaire des étiquettes:</a:t>
            </a:r>
            <a:endParaRPr kumimoji="0" lang="fr-FR" sz="2600" b="0" i="0" strike="noStrike" kern="1200" cap="none" spc="0" normalizeH="0" baseline="0" noProof="0" dirty="0" smtClean="0">
              <a:ln>
                <a:noFill/>
              </a:ln>
              <a:effectLst/>
              <a:uLnTx/>
              <a:uFillTx/>
              <a:latin typeface="+mn-lt"/>
              <a:ea typeface="+mn-ea"/>
              <a:cs typeface="+mn-cs"/>
            </a:endParaRPr>
          </a:p>
          <a:p>
            <a:pPr marL="27432" marR="0" lvl="0" indent="0"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fr-FR" sz="2600" b="0" i="0" u="none" strike="noStrike" kern="1200" cap="none" spc="0" normalizeH="0" baseline="0" noProof="0" dirty="0">
              <a:ln>
                <a:noFill/>
              </a:ln>
              <a:solidFill>
                <a:schemeClr val="tx2">
                  <a:shade val="30000"/>
                  <a:satMod val="150000"/>
                </a:schemeClr>
              </a:solidFill>
              <a:effectLst/>
              <a:uLnTx/>
              <a:uFillTx/>
              <a:latin typeface="+mn-lt"/>
              <a:ea typeface="+mn-ea"/>
              <a:cs typeface="+mn-cs"/>
            </a:endParaRPr>
          </a:p>
        </p:txBody>
      </p:sp>
      <p:sp>
        <p:nvSpPr>
          <p:cNvPr id="7" name="Espace réservé de la date 6"/>
          <p:cNvSpPr>
            <a:spLocks noGrp="1"/>
          </p:cNvSpPr>
          <p:nvPr>
            <p:ph type="dt" sz="half" idx="10"/>
          </p:nvPr>
        </p:nvSpPr>
        <p:spPr/>
        <p:txBody>
          <a:bodyPr/>
          <a:lstStyle/>
          <a:p>
            <a:fld id="{F1D22B2C-C0BA-4388-997E-DD92C5821067}" type="datetime1">
              <a:rPr lang="en-US" smtClean="0"/>
              <a:t>9/9/2020</a:t>
            </a:fld>
            <a:endParaRPr lang="en-US"/>
          </a:p>
        </p:txBody>
      </p:sp>
      <p:sp>
        <p:nvSpPr>
          <p:cNvPr id="8" name="Espace réservé du numéro de diapositive 7"/>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0"/>
            <a:ext cx="7406640" cy="938784"/>
          </a:xfrm>
        </p:spPr>
        <p:txBody>
          <a:bodyPr>
            <a:normAutofit/>
          </a:bodyPr>
          <a:lstStyle/>
          <a:p>
            <a:r>
              <a:rPr lang="fr-FR" sz="3600" b="1" dirty="0" smtClean="0">
                <a:solidFill>
                  <a:srgbClr val="FF0000"/>
                </a:solidFill>
              </a:rPr>
              <a:t>2/ Image Labeler:</a:t>
            </a:r>
            <a:endParaRPr lang="fr-FR" sz="3600" dirty="0">
              <a:solidFill>
                <a:srgbClr val="FF0000"/>
              </a:solidFill>
            </a:endParaRPr>
          </a:p>
        </p:txBody>
      </p:sp>
      <p:pic>
        <p:nvPicPr>
          <p:cNvPr id="4" name="Picture 3"/>
          <p:cNvPicPr/>
          <p:nvPr/>
        </p:nvPicPr>
        <p:blipFill>
          <a:blip r:embed="rId2"/>
          <a:srcRect/>
          <a:stretch>
            <a:fillRect/>
          </a:stretch>
        </p:blipFill>
        <p:spPr bwMode="auto">
          <a:xfrm>
            <a:off x="1600200" y="990600"/>
            <a:ext cx="6461760" cy="3992869"/>
          </a:xfrm>
          <a:prstGeom prst="rect">
            <a:avLst/>
          </a:prstGeom>
          <a:noFill/>
          <a:ln w="9525">
            <a:noFill/>
            <a:miter lim="800000"/>
            <a:headEnd/>
            <a:tailEnd/>
          </a:ln>
        </p:spPr>
      </p:pic>
      <p:graphicFrame>
        <p:nvGraphicFramePr>
          <p:cNvPr id="5" name="Diagram 4"/>
          <p:cNvGraphicFramePr/>
          <p:nvPr/>
        </p:nvGraphicFramePr>
        <p:xfrm>
          <a:off x="1219200" y="4826000"/>
          <a:ext cx="70866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5"/>
          <p:cNvGrpSpPr/>
          <p:nvPr/>
        </p:nvGrpSpPr>
        <p:grpSpPr>
          <a:xfrm>
            <a:off x="6705600" y="5410200"/>
            <a:ext cx="1835090" cy="812800"/>
            <a:chOff x="4783803" y="380999"/>
            <a:chExt cx="2337855" cy="812800"/>
          </a:xfrm>
        </p:grpSpPr>
        <p:sp>
          <p:nvSpPr>
            <p:cNvPr id="7" name="Rounded Rectangle 6"/>
            <p:cNvSpPr/>
            <p:nvPr/>
          </p:nvSpPr>
          <p:spPr>
            <a:xfrm>
              <a:off x="4783803" y="380999"/>
              <a:ext cx="2125981" cy="8128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ounded Rectangle 4"/>
            <p:cNvSpPr/>
            <p:nvPr/>
          </p:nvSpPr>
          <p:spPr>
            <a:xfrm>
              <a:off x="4783803" y="380999"/>
              <a:ext cx="2337855" cy="733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fr-FR" sz="1600" kern="1200" dirty="0" smtClean="0"/>
                <a:t>Apprentissage automatique</a:t>
              </a:r>
              <a:endParaRPr lang="fr-FR" sz="1600" kern="1200" dirty="0"/>
            </a:p>
          </p:txBody>
        </p:sp>
      </p:grpSp>
      <p:sp>
        <p:nvSpPr>
          <p:cNvPr id="6" name="Espace réservé de la date 5"/>
          <p:cNvSpPr>
            <a:spLocks noGrp="1"/>
          </p:cNvSpPr>
          <p:nvPr>
            <p:ph type="dt" sz="half" idx="10"/>
          </p:nvPr>
        </p:nvSpPr>
        <p:spPr/>
        <p:txBody>
          <a:bodyPr/>
          <a:lstStyle/>
          <a:p>
            <a:fld id="{4CD3F47A-6C25-44FC-9A8A-7004C47182E6}" type="datetime1">
              <a:rPr lang="en-US" smtClean="0"/>
              <a:t>9/9/2020</a:t>
            </a:fld>
            <a:endParaRPr lang="en-US"/>
          </a:p>
        </p:txBody>
      </p:sp>
      <p:sp>
        <p:nvSpPr>
          <p:cNvPr id="9" name="Espace réservé du numéro de diapositive 8"/>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219200"/>
            <a:ext cx="5181600" cy="762000"/>
          </a:xfrm>
        </p:spPr>
        <p:txBody>
          <a:bodyPr>
            <a:normAutofit fontScale="92500" lnSpcReduction="10000"/>
          </a:bodyPr>
          <a:lstStyle/>
          <a:p>
            <a:r>
              <a:rPr lang="fr-FR" sz="2800" b="1" u="sng" dirty="0" smtClean="0">
                <a:solidFill>
                  <a:srgbClr val="0070C0"/>
                </a:solidFill>
              </a:rPr>
              <a:t>1/Détection de visage :</a:t>
            </a:r>
            <a:r>
              <a:rPr lang="fr-FR" dirty="0" smtClean="0"/>
              <a:t/>
            </a:r>
            <a:br>
              <a:rPr lang="fr-FR" dirty="0" smtClean="0"/>
            </a:br>
            <a:endParaRPr lang="fr-FR" dirty="0"/>
          </a:p>
        </p:txBody>
      </p:sp>
      <p:sp>
        <p:nvSpPr>
          <p:cNvPr id="4" name="Rectangle 3"/>
          <p:cNvSpPr/>
          <p:nvPr/>
        </p:nvSpPr>
        <p:spPr>
          <a:xfrm>
            <a:off x="1905000" y="304800"/>
            <a:ext cx="6303072" cy="707886"/>
          </a:xfrm>
          <a:prstGeom prst="rect">
            <a:avLst/>
          </a:prstGeom>
        </p:spPr>
        <p:txBody>
          <a:bodyPr wrap="none">
            <a:spAutoFit/>
          </a:bodyPr>
          <a:lstStyle/>
          <a:p>
            <a:pPr marL="342900" indent="-342900"/>
            <a:r>
              <a:rPr lang="fr-FR" sz="4000" dirty="0" smtClean="0">
                <a:effectLst>
                  <a:outerShdw blurRad="38100" dist="38100" dir="2700000" algn="tl">
                    <a:srgbClr val="000000">
                      <a:alpha val="43137"/>
                    </a:srgbClr>
                  </a:outerShdw>
                </a:effectLst>
              </a:rPr>
              <a:t>B. Utilisation des algorithmes:</a:t>
            </a:r>
            <a:endParaRPr lang="fr-FR" sz="4000" dirty="0">
              <a:effectLst>
                <a:outerShdw blurRad="38100" dist="38100" dir="2700000" algn="tl">
                  <a:srgbClr val="000000">
                    <a:alpha val="43137"/>
                  </a:srgbClr>
                </a:outerShdw>
              </a:effectLst>
            </a:endParaRPr>
          </a:p>
        </p:txBody>
      </p:sp>
      <p:pic>
        <p:nvPicPr>
          <p:cNvPr id="5" name="Picture 4" descr="E:\cours en ligne S4\Projet pfa ibtihal\captures ibtihal abir\32.PNG"/>
          <p:cNvPicPr/>
          <p:nvPr/>
        </p:nvPicPr>
        <p:blipFill>
          <a:blip r:embed="rId2"/>
          <a:srcRect/>
          <a:stretch>
            <a:fillRect/>
          </a:stretch>
        </p:blipFill>
        <p:spPr bwMode="auto">
          <a:xfrm>
            <a:off x="1905000" y="2286000"/>
            <a:ext cx="6248400" cy="3787865"/>
          </a:xfrm>
          <a:prstGeom prst="rect">
            <a:avLst/>
          </a:prstGeom>
          <a:noFill/>
          <a:ln w="9525">
            <a:noFill/>
            <a:miter lim="800000"/>
            <a:headEnd/>
            <a:tailEnd/>
          </a:ln>
        </p:spPr>
      </p:pic>
      <p:sp>
        <p:nvSpPr>
          <p:cNvPr id="6" name="Title 5"/>
          <p:cNvSpPr>
            <a:spLocks noGrp="1"/>
          </p:cNvSpPr>
          <p:nvPr>
            <p:ph type="ctrTitle"/>
          </p:nvPr>
        </p:nvSpPr>
        <p:spPr>
          <a:xfrm>
            <a:off x="1432560" y="359898"/>
            <a:ext cx="7406640" cy="783102"/>
          </a:xfrm>
        </p:spPr>
        <p:txBody>
          <a:bodyPr/>
          <a:lstStyle/>
          <a:p>
            <a:r>
              <a:rPr lang="fr-FR" dirty="0" smtClean="0"/>
              <a:t>  </a:t>
            </a:r>
            <a:endParaRPr lang="fr-FR" dirty="0"/>
          </a:p>
        </p:txBody>
      </p:sp>
      <p:sp>
        <p:nvSpPr>
          <p:cNvPr id="2" name="Espace réservé de la date 1"/>
          <p:cNvSpPr>
            <a:spLocks noGrp="1"/>
          </p:cNvSpPr>
          <p:nvPr>
            <p:ph type="dt" sz="half" idx="10"/>
          </p:nvPr>
        </p:nvSpPr>
        <p:spPr/>
        <p:txBody>
          <a:bodyPr/>
          <a:lstStyle/>
          <a:p>
            <a:fld id="{971153CF-1382-4CFD-AB95-38EC56EDCB8D}" type="datetime1">
              <a:rPr lang="en-US" smtClean="0"/>
              <a:t>9/9/2020</a:t>
            </a:fld>
            <a:endParaRPr lang="en-US"/>
          </a:p>
        </p:txBody>
      </p:sp>
      <p:sp>
        <p:nvSpPr>
          <p:cNvPr id="7" name="Espace réservé du numéro de diapositive 6"/>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p:txBody>
          <a:bodyPr>
            <a:normAutofit/>
          </a:bodyPr>
          <a:lstStyle/>
          <a:p>
            <a:r>
              <a:rPr lang="fr-FR" sz="2800" b="1" u="sng" dirty="0" smtClean="0">
                <a:solidFill>
                  <a:srgbClr val="0070C0"/>
                </a:solidFill>
              </a:rPr>
              <a:t>2/Détection des personnes :</a:t>
            </a:r>
            <a:r>
              <a:rPr lang="fr-FR" dirty="0" smtClean="0"/>
              <a:t/>
            </a:r>
            <a:br>
              <a:rPr lang="fr-FR" dirty="0" smtClean="0"/>
            </a:br>
            <a:endParaRPr lang="fr-FR" dirty="0"/>
          </a:p>
        </p:txBody>
      </p:sp>
      <p:pic>
        <p:nvPicPr>
          <p:cNvPr id="5" name="Picture 4"/>
          <p:cNvPicPr/>
          <p:nvPr/>
        </p:nvPicPr>
        <p:blipFill>
          <a:blip r:embed="rId2"/>
          <a:srcRect/>
          <a:stretch>
            <a:fillRect/>
          </a:stretch>
        </p:blipFill>
        <p:spPr bwMode="auto">
          <a:xfrm>
            <a:off x="1752600" y="2666984"/>
            <a:ext cx="5760720" cy="4191016"/>
          </a:xfrm>
          <a:prstGeom prst="rect">
            <a:avLst/>
          </a:prstGeom>
          <a:noFill/>
          <a:ln w="9525">
            <a:noFill/>
            <a:miter lim="800000"/>
            <a:headEnd/>
            <a:tailEnd/>
          </a:ln>
        </p:spPr>
      </p:pic>
      <p:sp>
        <p:nvSpPr>
          <p:cNvPr id="6" name="Title 5"/>
          <p:cNvSpPr>
            <a:spLocks noGrp="1"/>
          </p:cNvSpPr>
          <p:nvPr>
            <p:ph type="ctrTitle"/>
          </p:nvPr>
        </p:nvSpPr>
        <p:spPr/>
        <p:txBody>
          <a:bodyPr/>
          <a:lstStyle/>
          <a:p>
            <a:r>
              <a:rPr lang="fr-FR" dirty="0" smtClean="0"/>
              <a:t>  </a:t>
            </a:r>
            <a:endParaRPr lang="fr-FR" dirty="0"/>
          </a:p>
        </p:txBody>
      </p:sp>
      <p:sp>
        <p:nvSpPr>
          <p:cNvPr id="7" name="Title 5"/>
          <p:cNvSpPr txBox="1">
            <a:spLocks/>
          </p:cNvSpPr>
          <p:nvPr/>
        </p:nvSpPr>
        <p:spPr>
          <a:xfrm>
            <a:off x="1432560" y="359898"/>
            <a:ext cx="7406640" cy="783102"/>
          </a:xfrm>
          <a:prstGeom prst="rect">
            <a:avLst/>
          </a:prstGeom>
        </p:spPr>
        <p:txBody>
          <a:bodyPr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43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  B. Utilisation des</a:t>
            </a:r>
            <a:r>
              <a:rPr kumimoji="0" lang="fr-FR" sz="4300" b="0" i="0" u="none" strike="noStrike" kern="1200" cap="none" spc="0" normalizeH="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 algorithmes:</a:t>
            </a:r>
            <a:endParaRPr kumimoji="0" lang="fr-FR" sz="4300" b="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endParaRPr>
          </a:p>
        </p:txBody>
      </p:sp>
      <p:sp>
        <p:nvSpPr>
          <p:cNvPr id="2" name="Espace réservé de la date 1"/>
          <p:cNvSpPr>
            <a:spLocks noGrp="1"/>
          </p:cNvSpPr>
          <p:nvPr>
            <p:ph type="dt" sz="half" idx="10"/>
          </p:nvPr>
        </p:nvSpPr>
        <p:spPr/>
        <p:txBody>
          <a:bodyPr/>
          <a:lstStyle/>
          <a:p>
            <a:fld id="{3F3ED860-349F-4D0A-AFB2-2EB3DE18C1C8}" type="datetime1">
              <a:rPr lang="en-US" smtClean="0"/>
              <a:t>9/9/2020</a:t>
            </a:fld>
            <a:endParaRPr lang="en-US"/>
          </a:p>
        </p:txBody>
      </p:sp>
      <p:sp>
        <p:nvSpPr>
          <p:cNvPr id="3" name="Espace réservé du numéro de diapositive 2"/>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0"/>
            <a:ext cx="7406640" cy="1472184"/>
          </a:xfrm>
        </p:spPr>
        <p:txBody>
          <a:bodyPr/>
          <a:lstStyle/>
          <a:p>
            <a:r>
              <a:rPr lang="fr-FR" dirty="0" smtClean="0"/>
              <a:t>   Plan:</a:t>
            </a:r>
            <a:endParaRPr lang="fr-FR" dirty="0"/>
          </a:p>
        </p:txBody>
      </p:sp>
      <p:sp>
        <p:nvSpPr>
          <p:cNvPr id="3" name="Subtitle 2"/>
          <p:cNvSpPr>
            <a:spLocks noGrp="1"/>
          </p:cNvSpPr>
          <p:nvPr>
            <p:ph type="subTitle" idx="1"/>
          </p:nvPr>
        </p:nvSpPr>
        <p:spPr>
          <a:xfrm>
            <a:off x="1371600" y="1600200"/>
            <a:ext cx="7406640" cy="4703136"/>
          </a:xfrm>
        </p:spPr>
        <p:txBody>
          <a:bodyPr>
            <a:normAutofit/>
          </a:bodyPr>
          <a:lstStyle/>
          <a:p>
            <a:pPr marL="268288" lvl="0" indent="-268288">
              <a:lnSpc>
                <a:spcPct val="90000"/>
              </a:lnSpc>
              <a:spcBef>
                <a:spcPts val="1200"/>
              </a:spcBef>
              <a:spcAft>
                <a:spcPts val="200"/>
              </a:spcAft>
              <a:buSzPct val="100000"/>
              <a:buBlip>
                <a:blip r:embed="rId3"/>
              </a:buBlip>
              <a:defRPr/>
            </a:pPr>
            <a:endParaRPr lang="fr-FR" sz="2800" b="1" dirty="0" smtClean="0">
              <a:solidFill>
                <a:schemeClr val="tx1">
                  <a:lumMod val="75000"/>
                  <a:lumOff val="25000"/>
                </a:schemeClr>
              </a:solidFill>
              <a:latin typeface="Cambria" pitchFamily="18" charset="0"/>
              <a:cs typeface="Times New Roman" pitchFamily="18" charset="0"/>
            </a:endParaRPr>
          </a:p>
          <a:p>
            <a:pPr marL="268288" indent="-268288">
              <a:lnSpc>
                <a:spcPct val="90000"/>
              </a:lnSpc>
              <a:spcBef>
                <a:spcPts val="1200"/>
              </a:spcBef>
              <a:spcAft>
                <a:spcPts val="200"/>
              </a:spcAft>
              <a:buSzPct val="100000"/>
              <a:buBlip>
                <a:blip r:embed="rId3"/>
              </a:buBlip>
              <a:defRPr/>
            </a:pPr>
            <a:r>
              <a:rPr lang="fr-FR" sz="2800" b="1" dirty="0" smtClean="0">
                <a:solidFill>
                  <a:schemeClr val="tx1">
                    <a:lumMod val="75000"/>
                    <a:lumOff val="25000"/>
                  </a:schemeClr>
                </a:solidFill>
                <a:latin typeface="Cambria" pitchFamily="18" charset="0"/>
                <a:cs typeface="Times New Roman" pitchFamily="18" charset="0"/>
              </a:rPr>
              <a:t>Contexte général</a:t>
            </a:r>
          </a:p>
          <a:p>
            <a:pPr marL="268288" lvl="0" indent="-268288">
              <a:lnSpc>
                <a:spcPct val="90000"/>
              </a:lnSpc>
              <a:spcBef>
                <a:spcPts val="1200"/>
              </a:spcBef>
              <a:spcAft>
                <a:spcPts val="200"/>
              </a:spcAft>
              <a:buSzPct val="100000"/>
              <a:buBlip>
                <a:blip r:embed="rId3"/>
              </a:buBlip>
              <a:defRPr/>
            </a:pPr>
            <a:r>
              <a:rPr lang="fr-FR" sz="2800" b="1" dirty="0" smtClean="0">
                <a:solidFill>
                  <a:schemeClr val="tx1">
                    <a:lumMod val="75000"/>
                    <a:lumOff val="25000"/>
                  </a:schemeClr>
                </a:solidFill>
                <a:latin typeface="Cambria" pitchFamily="18" charset="0"/>
                <a:cs typeface="Times New Roman" pitchFamily="18" charset="0"/>
              </a:rPr>
              <a:t>Problématique</a:t>
            </a:r>
          </a:p>
          <a:p>
            <a:pPr marL="268288" lvl="0" indent="-268288">
              <a:lnSpc>
                <a:spcPct val="90000"/>
              </a:lnSpc>
              <a:spcBef>
                <a:spcPts val="1200"/>
              </a:spcBef>
              <a:spcAft>
                <a:spcPts val="200"/>
              </a:spcAft>
              <a:buSzPct val="100000"/>
              <a:buBlip>
                <a:blip r:embed="rId3"/>
              </a:buBlip>
              <a:defRPr/>
            </a:pPr>
            <a:r>
              <a:rPr lang="fr-FR" sz="2800" b="1" dirty="0" smtClean="0">
                <a:solidFill>
                  <a:schemeClr val="tx1">
                    <a:lumMod val="75000"/>
                    <a:lumOff val="25000"/>
                  </a:schemeClr>
                </a:solidFill>
                <a:latin typeface="Cambria" pitchFamily="18" charset="0"/>
                <a:cs typeface="Times New Roman" pitchFamily="18" charset="0"/>
              </a:rPr>
              <a:t>Objectif du projet</a:t>
            </a:r>
          </a:p>
          <a:p>
            <a:pPr marL="268288" lvl="0" indent="-268288">
              <a:lnSpc>
                <a:spcPct val="90000"/>
              </a:lnSpc>
              <a:spcBef>
                <a:spcPts val="1200"/>
              </a:spcBef>
              <a:spcAft>
                <a:spcPts val="200"/>
              </a:spcAft>
              <a:buSzPct val="100000"/>
              <a:buBlip>
                <a:blip r:embed="rId3"/>
              </a:buBlip>
              <a:defRPr/>
            </a:pPr>
            <a:r>
              <a:rPr lang="fr-FR" sz="2800" b="1" dirty="0" smtClean="0">
                <a:solidFill>
                  <a:schemeClr val="tx1">
                    <a:lumMod val="75000"/>
                    <a:lumOff val="25000"/>
                  </a:schemeClr>
                </a:solidFill>
                <a:latin typeface="Cambria" pitchFamily="18" charset="0"/>
                <a:cs typeface="Times New Roman" pitchFamily="18" charset="0"/>
              </a:rPr>
              <a:t>Simulation sous Matlab</a:t>
            </a:r>
          </a:p>
          <a:p>
            <a:pPr marL="268288" indent="-268288">
              <a:lnSpc>
                <a:spcPct val="90000"/>
              </a:lnSpc>
              <a:spcBef>
                <a:spcPts val="1200"/>
              </a:spcBef>
              <a:spcAft>
                <a:spcPts val="200"/>
              </a:spcAft>
              <a:buSzPct val="100000"/>
              <a:buBlip>
                <a:blip r:embed="rId3"/>
              </a:buBlip>
              <a:tabLst>
                <a:tab pos="363538" algn="l"/>
              </a:tabLst>
              <a:defRPr/>
            </a:pPr>
            <a:r>
              <a:rPr lang="fr-FR" sz="2800" b="1" dirty="0" smtClean="0">
                <a:solidFill>
                  <a:schemeClr val="tx1">
                    <a:lumMod val="75000"/>
                    <a:lumOff val="25000"/>
                  </a:schemeClr>
                </a:solidFill>
                <a:latin typeface="Cambria" pitchFamily="18" charset="0"/>
                <a:cs typeface="Times New Roman" pitchFamily="18" charset="0"/>
              </a:rPr>
              <a:t> Implémentation avec Python et </a:t>
            </a:r>
            <a:r>
              <a:rPr lang="fr-FR" sz="2800" b="1" dirty="0" err="1" smtClean="0">
                <a:solidFill>
                  <a:schemeClr val="tx1">
                    <a:lumMod val="75000"/>
                    <a:lumOff val="25000"/>
                  </a:schemeClr>
                </a:solidFill>
                <a:latin typeface="Cambria" pitchFamily="18" charset="0"/>
                <a:cs typeface="Times New Roman" pitchFamily="18" charset="0"/>
              </a:rPr>
              <a:t>OpenCV</a:t>
            </a:r>
            <a:endParaRPr lang="fr-FR" sz="2800" b="1" dirty="0" smtClean="0">
              <a:solidFill>
                <a:schemeClr val="tx1">
                  <a:lumMod val="75000"/>
                  <a:lumOff val="25000"/>
                </a:schemeClr>
              </a:solidFill>
              <a:latin typeface="Cambria" pitchFamily="18" charset="0"/>
              <a:cs typeface="Times New Roman" pitchFamily="18" charset="0"/>
            </a:endParaRPr>
          </a:p>
          <a:p>
            <a:pPr marL="268288" lvl="0" indent="-268288">
              <a:lnSpc>
                <a:spcPct val="90000"/>
              </a:lnSpc>
              <a:spcBef>
                <a:spcPts val="1200"/>
              </a:spcBef>
              <a:spcAft>
                <a:spcPts val="200"/>
              </a:spcAft>
              <a:buSzPct val="100000"/>
              <a:buBlip>
                <a:blip r:embed="rId3"/>
              </a:buBlip>
              <a:tabLst>
                <a:tab pos="363538" algn="l"/>
              </a:tabLst>
              <a:defRPr/>
            </a:pPr>
            <a:r>
              <a:rPr lang="fr-FR" sz="2800" b="1" dirty="0" smtClean="0">
                <a:solidFill>
                  <a:schemeClr val="tx1">
                    <a:lumMod val="75000"/>
                    <a:lumOff val="25000"/>
                  </a:schemeClr>
                </a:solidFill>
                <a:latin typeface="Cambria" pitchFamily="18" charset="0"/>
                <a:cs typeface="Times New Roman" pitchFamily="18" charset="0"/>
              </a:rPr>
              <a:t>Conclusion et perspectives</a:t>
            </a:r>
          </a:p>
          <a:p>
            <a:endParaRPr lang="fr-FR" dirty="0"/>
          </a:p>
        </p:txBody>
      </p:sp>
      <p:sp>
        <p:nvSpPr>
          <p:cNvPr id="4" name="Espace réservé de la date 3"/>
          <p:cNvSpPr>
            <a:spLocks noGrp="1"/>
          </p:cNvSpPr>
          <p:nvPr>
            <p:ph type="dt" sz="half" idx="10"/>
          </p:nvPr>
        </p:nvSpPr>
        <p:spPr/>
        <p:txBody>
          <a:bodyPr/>
          <a:lstStyle/>
          <a:p>
            <a:fld id="{C2E87E55-D0F8-4833-9795-D6D1AAB8459F}"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447800" y="1676400"/>
            <a:ext cx="7406640" cy="1752600"/>
          </a:xfrm>
        </p:spPr>
        <p:txBody>
          <a:bodyPr>
            <a:normAutofit/>
          </a:bodyPr>
          <a:lstStyle/>
          <a:p>
            <a:r>
              <a:rPr lang="fr-FR" sz="2800" b="1" u="sng" dirty="0" smtClean="0">
                <a:solidFill>
                  <a:srgbClr val="0070C0"/>
                </a:solidFill>
              </a:rPr>
              <a:t>2/Détection des véhicules :</a:t>
            </a:r>
            <a:r>
              <a:rPr lang="fr-FR" dirty="0" smtClean="0"/>
              <a:t/>
            </a:r>
            <a:br>
              <a:rPr lang="fr-FR" dirty="0" smtClean="0"/>
            </a:br>
            <a:endParaRPr lang="fr-FR" dirty="0"/>
          </a:p>
        </p:txBody>
      </p:sp>
      <p:sp>
        <p:nvSpPr>
          <p:cNvPr id="6" name="Title 5"/>
          <p:cNvSpPr>
            <a:spLocks noGrp="1"/>
          </p:cNvSpPr>
          <p:nvPr>
            <p:ph type="ctrTitle"/>
          </p:nvPr>
        </p:nvSpPr>
        <p:spPr/>
        <p:txBody>
          <a:bodyPr/>
          <a:lstStyle/>
          <a:p>
            <a:r>
              <a:rPr lang="fr-FR" dirty="0" smtClean="0"/>
              <a:t>  </a:t>
            </a:r>
            <a:endParaRPr lang="fr-FR" dirty="0"/>
          </a:p>
        </p:txBody>
      </p:sp>
      <p:sp>
        <p:nvSpPr>
          <p:cNvPr id="7" name="Title 5"/>
          <p:cNvSpPr txBox="1">
            <a:spLocks/>
          </p:cNvSpPr>
          <p:nvPr/>
        </p:nvSpPr>
        <p:spPr>
          <a:xfrm>
            <a:off x="1143000" y="533400"/>
            <a:ext cx="7406640" cy="783102"/>
          </a:xfrm>
          <a:prstGeom prst="rect">
            <a:avLst/>
          </a:prstGeom>
        </p:spPr>
        <p:txBody>
          <a:bodyPr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43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  B. Utilisation des</a:t>
            </a:r>
            <a:r>
              <a:rPr kumimoji="0" lang="fr-FR" sz="4300" b="0" i="0" u="none" strike="noStrike" kern="1200" cap="none" spc="0" normalizeH="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 algorithmes:</a:t>
            </a:r>
            <a:endParaRPr kumimoji="0" lang="fr-FR" sz="4300" b="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endParaRPr>
          </a:p>
        </p:txBody>
      </p:sp>
      <p:pic>
        <p:nvPicPr>
          <p:cNvPr id="8" name="Picture 7" descr="E:\cours en ligne S4\Projet pfa ibtihal\captures ibtihal abir\40.PNG"/>
          <p:cNvPicPr/>
          <p:nvPr/>
        </p:nvPicPr>
        <p:blipFill>
          <a:blip r:embed="rId2"/>
          <a:srcRect/>
          <a:stretch>
            <a:fillRect/>
          </a:stretch>
        </p:blipFill>
        <p:spPr bwMode="auto">
          <a:xfrm>
            <a:off x="1828800" y="2737821"/>
            <a:ext cx="5753150" cy="4120179"/>
          </a:xfrm>
          <a:prstGeom prst="rect">
            <a:avLst/>
          </a:prstGeom>
          <a:noFill/>
          <a:ln w="9525">
            <a:noFill/>
            <a:miter lim="800000"/>
            <a:headEnd/>
            <a:tailEnd/>
          </a:ln>
        </p:spPr>
      </p:pic>
      <p:sp>
        <p:nvSpPr>
          <p:cNvPr id="2" name="Espace réservé de la date 1"/>
          <p:cNvSpPr>
            <a:spLocks noGrp="1"/>
          </p:cNvSpPr>
          <p:nvPr>
            <p:ph type="dt" sz="half" idx="10"/>
          </p:nvPr>
        </p:nvSpPr>
        <p:spPr/>
        <p:txBody>
          <a:bodyPr/>
          <a:lstStyle/>
          <a:p>
            <a:fld id="{32311849-E95F-40DF-93B1-955BC2A7932E}" type="datetime1">
              <a:rPr lang="en-US" smtClean="0"/>
              <a:t>9/9/2020</a:t>
            </a:fld>
            <a:endParaRPr lang="en-US"/>
          </a:p>
        </p:txBody>
      </p:sp>
      <p:sp>
        <p:nvSpPr>
          <p:cNvPr id="3" name="Espace réservé du numéro de diapositive 2"/>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90600" y="274638"/>
            <a:ext cx="8610600" cy="1143000"/>
          </a:xfrm>
        </p:spPr>
        <p:txBody>
          <a:bodyPr>
            <a:noAutofit/>
          </a:bodyPr>
          <a:lstStyle/>
          <a:p>
            <a:r>
              <a:rPr lang="fr-FR" sz="3600" dirty="0" smtClean="0"/>
              <a:t>Implémentation avec Python et </a:t>
            </a:r>
            <a:r>
              <a:rPr lang="fr-FR" sz="3600" dirty="0" err="1" smtClean="0"/>
              <a:t>OpenCV</a:t>
            </a:r>
            <a:endParaRPr lang="fr-FR" sz="3600" dirty="0"/>
          </a:p>
        </p:txBody>
      </p:sp>
      <p:sp>
        <p:nvSpPr>
          <p:cNvPr id="3" name="Espace réservé du contenu 2"/>
          <p:cNvSpPr>
            <a:spLocks noGrp="1"/>
          </p:cNvSpPr>
          <p:nvPr>
            <p:ph idx="1"/>
          </p:nvPr>
        </p:nvSpPr>
        <p:spPr>
          <a:xfrm>
            <a:off x="1435608" y="1600200"/>
            <a:ext cx="7498080" cy="4648200"/>
          </a:xfrm>
        </p:spPr>
        <p:txBody>
          <a:bodyPr/>
          <a:lstStyle/>
          <a:p>
            <a:r>
              <a:rPr lang="fr-FR" dirty="0" smtClean="0"/>
              <a:t>Bibliothèques utilisés</a:t>
            </a:r>
          </a:p>
          <a:p>
            <a:pPr>
              <a:buFontTx/>
              <a:buChar char="-"/>
            </a:pPr>
            <a:r>
              <a:rPr lang="fr-FR" dirty="0" err="1" smtClean="0"/>
              <a:t>Opencv</a:t>
            </a:r>
            <a:r>
              <a:rPr lang="fr-FR" dirty="0" smtClean="0"/>
              <a:t> – python</a:t>
            </a:r>
          </a:p>
          <a:p>
            <a:pPr>
              <a:buFontTx/>
              <a:buChar char="-"/>
            </a:pPr>
            <a:r>
              <a:rPr lang="fr-FR" dirty="0" err="1" smtClean="0"/>
              <a:t>Numpy</a:t>
            </a:r>
            <a:endParaRPr lang="fr-FR" dirty="0" smtClean="0"/>
          </a:p>
          <a:p>
            <a:pPr>
              <a:buFontTx/>
              <a:buChar char="-"/>
            </a:pPr>
            <a:r>
              <a:rPr lang="fr-FR" dirty="0" err="1" smtClean="0"/>
              <a:t>dlib</a:t>
            </a:r>
            <a:endParaRPr lang="fr-FR"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947069"/>
            <a:ext cx="6172200" cy="290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e la date 3"/>
          <p:cNvSpPr>
            <a:spLocks noGrp="1"/>
          </p:cNvSpPr>
          <p:nvPr>
            <p:ph type="dt" sz="half" idx="10"/>
          </p:nvPr>
        </p:nvSpPr>
        <p:spPr/>
        <p:txBody>
          <a:bodyPr/>
          <a:lstStyle/>
          <a:p>
            <a:fld id="{71DD9986-13F6-413B-AE4E-184496E86B11}"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866664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09800"/>
            <a:ext cx="7305675"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re 1"/>
          <p:cNvSpPr txBox="1">
            <a:spLocks/>
          </p:cNvSpPr>
          <p:nvPr/>
        </p:nvSpPr>
        <p:spPr>
          <a:xfrm>
            <a:off x="1500166" y="714356"/>
            <a:ext cx="8019288" cy="1143000"/>
          </a:xfrm>
          <a:prstGeom prst="rect">
            <a:avLst/>
          </a:prstGeom>
        </p:spPr>
        <p:txBody>
          <a:bodyP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fr-FR" sz="3600" dirty="0" smtClean="0"/>
              <a:t>Les taches de la Vision par Ordinateur</a:t>
            </a:r>
            <a:endParaRPr lang="fr-FR" sz="3600" dirty="0"/>
          </a:p>
        </p:txBody>
      </p:sp>
      <p:sp>
        <p:nvSpPr>
          <p:cNvPr id="2" name="Espace réservé de la date 1"/>
          <p:cNvSpPr>
            <a:spLocks noGrp="1"/>
          </p:cNvSpPr>
          <p:nvPr>
            <p:ph type="dt" sz="half" idx="10"/>
          </p:nvPr>
        </p:nvSpPr>
        <p:spPr/>
        <p:txBody>
          <a:bodyPr/>
          <a:lstStyle/>
          <a:p>
            <a:fld id="{DA9B1C75-1C60-4A08-BA6A-4D5BEE070445}" type="datetime1">
              <a:rPr lang="en-US" smtClean="0"/>
              <a:t>9/9/2020</a:t>
            </a:fld>
            <a:endParaRPr lang="en-US"/>
          </a:p>
        </p:txBody>
      </p:sp>
      <p:sp>
        <p:nvSpPr>
          <p:cNvPr id="4" name="Espace réservé du numéro de diapositive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894084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19200" y="304800"/>
            <a:ext cx="8019288" cy="1143000"/>
          </a:xfrm>
        </p:spPr>
        <p:txBody>
          <a:bodyPr>
            <a:normAutofit/>
          </a:bodyPr>
          <a:lstStyle/>
          <a:p>
            <a:r>
              <a:rPr lang="fr-FR" sz="3600" dirty="0" smtClean="0"/>
              <a:t>Algorithmes de Détection d’Objets</a:t>
            </a:r>
            <a:endParaRPr lang="fr-FR" sz="3600" dirty="0"/>
          </a:p>
        </p:txBody>
      </p:sp>
      <p:sp>
        <p:nvSpPr>
          <p:cNvPr id="3" name="Espace réservé du contenu 2"/>
          <p:cNvSpPr>
            <a:spLocks noGrp="1"/>
          </p:cNvSpPr>
          <p:nvPr>
            <p:ph idx="1"/>
          </p:nvPr>
        </p:nvSpPr>
        <p:spPr>
          <a:xfrm>
            <a:off x="1295400" y="1447800"/>
            <a:ext cx="7638288" cy="4800600"/>
          </a:xfrm>
        </p:spPr>
        <p:txBody>
          <a:bodyPr>
            <a:normAutofit fontScale="92500" lnSpcReduction="10000"/>
          </a:bodyPr>
          <a:lstStyle/>
          <a:p>
            <a:pPr>
              <a:buFont typeface="Wingdings" pitchFamily="2" charset="2"/>
              <a:buChar char="Ø"/>
            </a:pPr>
            <a:r>
              <a:rPr lang="fr-FR" dirty="0" smtClean="0"/>
              <a:t> </a:t>
            </a:r>
            <a:r>
              <a:rPr lang="fr-FR" sz="2800" dirty="0" smtClean="0"/>
              <a:t>Plusieurs </a:t>
            </a:r>
            <a:r>
              <a:rPr lang="fr-FR" sz="2800" dirty="0"/>
              <a:t>techniques d'apprentissage </a:t>
            </a:r>
            <a:r>
              <a:rPr lang="fr-FR" sz="2800" dirty="0" smtClean="0"/>
              <a:t> profond (Deep Learning) </a:t>
            </a:r>
            <a:r>
              <a:rPr lang="fr-FR" sz="2800" dirty="0"/>
              <a:t>ont été récemment proposées </a:t>
            </a:r>
            <a:r>
              <a:rPr lang="fr-FR" sz="2800" dirty="0" smtClean="0"/>
              <a:t>pour la </a:t>
            </a:r>
            <a:r>
              <a:rPr lang="fr-FR" sz="2800" dirty="0"/>
              <a:t>tâche de détection d'objets</a:t>
            </a:r>
            <a:r>
              <a:rPr lang="fr-FR" sz="2800" dirty="0" smtClean="0"/>
              <a:t>.</a:t>
            </a:r>
          </a:p>
          <a:p>
            <a:pPr marL="82296" indent="0">
              <a:buNone/>
            </a:pPr>
            <a:endParaRPr lang="fr-FR" sz="2800" dirty="0" smtClean="0"/>
          </a:p>
          <a:p>
            <a:pPr>
              <a:buFont typeface="Wingdings" pitchFamily="2" charset="2"/>
              <a:buChar char="Ø"/>
            </a:pPr>
            <a:r>
              <a:rPr lang="fr-FR" sz="2800" dirty="0"/>
              <a:t>Le but de la détection d'objet est de trouver un objet d'une classe prédéfinie dans une image statique ou une trame vidéo.</a:t>
            </a:r>
            <a:endParaRPr lang="fr-FR" sz="2800" dirty="0" smtClean="0"/>
          </a:p>
          <a:p>
            <a:pPr marL="82296" indent="0">
              <a:buNone/>
            </a:pPr>
            <a:endParaRPr lang="fr-FR" sz="2800" dirty="0" smtClean="0"/>
          </a:p>
          <a:p>
            <a:pPr>
              <a:buFont typeface="Wingdings" pitchFamily="2" charset="2"/>
              <a:buChar char="Ø"/>
            </a:pPr>
            <a:r>
              <a:rPr lang="fr-FR" sz="2800" dirty="0" smtClean="0"/>
              <a:t>Dans notre projet on a travaillé principalement avec:</a:t>
            </a:r>
          </a:p>
          <a:p>
            <a:pPr marL="82296" indent="0">
              <a:buNone/>
            </a:pPr>
            <a:r>
              <a:rPr lang="fr-FR" sz="2800" dirty="0"/>
              <a:t> </a:t>
            </a:r>
            <a:r>
              <a:rPr lang="fr-FR" sz="2800" dirty="0" smtClean="0"/>
              <a:t>      1. </a:t>
            </a:r>
            <a:r>
              <a:rPr lang="fr-FR" sz="2800" dirty="0" err="1" smtClean="0"/>
              <a:t>Haar</a:t>
            </a:r>
            <a:r>
              <a:rPr lang="fr-FR" sz="2800" dirty="0" smtClean="0"/>
              <a:t> Cascades</a:t>
            </a:r>
          </a:p>
          <a:p>
            <a:pPr marL="82296" indent="0">
              <a:buNone/>
            </a:pPr>
            <a:r>
              <a:rPr lang="fr-FR" sz="2800" dirty="0"/>
              <a:t> </a:t>
            </a:r>
            <a:r>
              <a:rPr lang="fr-FR" sz="2800" dirty="0" smtClean="0"/>
              <a:t>      2.  YOLO V3</a:t>
            </a:r>
          </a:p>
          <a:p>
            <a:pPr>
              <a:buFont typeface="Wingdings" pitchFamily="2" charset="2"/>
              <a:buChar char="Ø"/>
            </a:pPr>
            <a:endParaRPr lang="fr-FR" dirty="0"/>
          </a:p>
        </p:txBody>
      </p:sp>
      <p:sp>
        <p:nvSpPr>
          <p:cNvPr id="4" name="Espace réservé de la date 3"/>
          <p:cNvSpPr>
            <a:spLocks noGrp="1"/>
          </p:cNvSpPr>
          <p:nvPr>
            <p:ph type="dt" sz="half" idx="10"/>
          </p:nvPr>
        </p:nvSpPr>
        <p:spPr/>
        <p:txBody>
          <a:bodyPr/>
          <a:lstStyle/>
          <a:p>
            <a:fld id="{490A4E59-DA05-49F5-9F6A-1FA95C8E9E8A}"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799216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Algorithme de </a:t>
            </a:r>
            <a:r>
              <a:rPr lang="fr-FR" dirty="0" err="1" smtClean="0"/>
              <a:t>Haar</a:t>
            </a:r>
            <a:r>
              <a:rPr lang="fr-FR" dirty="0" smtClean="0"/>
              <a:t> Cascade</a:t>
            </a:r>
            <a:endParaRPr lang="fr-FR" dirty="0"/>
          </a:p>
        </p:txBody>
      </p:sp>
      <p:pic>
        <p:nvPicPr>
          <p:cNvPr id="4" name="Espace réservé du contenu 3"/>
          <p:cNvPicPr>
            <a:picLocks noGrp="1"/>
          </p:cNvPicPr>
          <p:nvPr>
            <p:ph idx="1"/>
          </p:nvPr>
        </p:nvPicPr>
        <p:blipFill>
          <a:blip r:embed="rId3"/>
          <a:stretch>
            <a:fillRect/>
          </a:stretch>
        </p:blipFill>
        <p:spPr>
          <a:xfrm>
            <a:off x="1524000" y="1905000"/>
            <a:ext cx="7010400" cy="2895600"/>
          </a:xfrm>
          <a:prstGeom prst="rect">
            <a:avLst/>
          </a:prstGeom>
        </p:spPr>
      </p:pic>
      <p:sp>
        <p:nvSpPr>
          <p:cNvPr id="3" name="Espace réservé de la date 2"/>
          <p:cNvSpPr>
            <a:spLocks noGrp="1"/>
          </p:cNvSpPr>
          <p:nvPr>
            <p:ph type="dt" sz="half" idx="10"/>
          </p:nvPr>
        </p:nvSpPr>
        <p:spPr/>
        <p:txBody>
          <a:bodyPr/>
          <a:lstStyle/>
          <a:p>
            <a:fld id="{A838BA6B-D437-4A0D-8966-4A48938DF73E}"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8509827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71600" y="152400"/>
            <a:ext cx="7498080" cy="1143000"/>
          </a:xfrm>
        </p:spPr>
        <p:txBody>
          <a:bodyPr>
            <a:normAutofit/>
          </a:bodyPr>
          <a:lstStyle/>
          <a:p>
            <a:r>
              <a:rPr lang="fr-FR" sz="3600" dirty="0" smtClean="0"/>
              <a:t>Test et Simulation</a:t>
            </a:r>
            <a:endParaRPr lang="fr-FR" sz="3600" dirty="0"/>
          </a:p>
        </p:txBody>
      </p:sp>
      <p:sp>
        <p:nvSpPr>
          <p:cNvPr id="3" name="Espace réservé du contenu 2"/>
          <p:cNvSpPr>
            <a:spLocks noGrp="1"/>
          </p:cNvSpPr>
          <p:nvPr>
            <p:ph idx="1"/>
          </p:nvPr>
        </p:nvSpPr>
        <p:spPr>
          <a:xfrm>
            <a:off x="1371600" y="1295400"/>
            <a:ext cx="7562088" cy="5257800"/>
          </a:xfrm>
        </p:spPr>
        <p:txBody>
          <a:bodyPr/>
          <a:lstStyle/>
          <a:p>
            <a:r>
              <a:rPr lang="fr-FR" u="sng" dirty="0"/>
              <a:t>Les </a:t>
            </a:r>
            <a:r>
              <a:rPr lang="fr-FR" u="sng" dirty="0" smtClean="0"/>
              <a:t>véhicules</a:t>
            </a:r>
          </a:p>
          <a:p>
            <a:endParaRPr lang="fr-FR" u="sng" dirty="0"/>
          </a:p>
          <a:p>
            <a:endParaRPr lang="fr-FR" dirty="0"/>
          </a:p>
          <a:p>
            <a:endParaRPr lang="fr-FR" dirty="0"/>
          </a:p>
        </p:txBody>
      </p:sp>
      <p:pic>
        <p:nvPicPr>
          <p:cNvPr id="5" name="Image 4" descr="C:\Users\sas\Desktop\Soutenance\CarsDetectHaarCascadesAlgo.JPG"/>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98344"/>
            <a:ext cx="7086600" cy="4250056"/>
          </a:xfrm>
          <a:prstGeom prst="rect">
            <a:avLst/>
          </a:prstGeom>
          <a:noFill/>
          <a:ln>
            <a:noFill/>
          </a:ln>
        </p:spPr>
      </p:pic>
      <p:sp>
        <p:nvSpPr>
          <p:cNvPr id="4" name="Espace réservé de la date 3"/>
          <p:cNvSpPr>
            <a:spLocks noGrp="1"/>
          </p:cNvSpPr>
          <p:nvPr>
            <p:ph type="dt" sz="half" idx="10"/>
          </p:nvPr>
        </p:nvSpPr>
        <p:spPr/>
        <p:txBody>
          <a:bodyPr/>
          <a:lstStyle/>
          <a:p>
            <a:fld id="{0819E7F1-C4DC-4BEA-BA1F-0E5E52B1302B}" type="datetime1">
              <a:rPr lang="en-US" smtClean="0"/>
              <a:t>9/9/2020</a:t>
            </a:fld>
            <a:endParaRPr lang="en-US"/>
          </a:p>
        </p:txBody>
      </p:sp>
      <p:sp>
        <p:nvSpPr>
          <p:cNvPr id="6" name="Espace réservé du numéro de diapositive 5"/>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697221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smtClean="0"/>
              <a:t>Test et Simulation</a:t>
            </a:r>
            <a:endParaRPr lang="fr-FR" sz="3600" dirty="0"/>
          </a:p>
        </p:txBody>
      </p:sp>
      <p:sp>
        <p:nvSpPr>
          <p:cNvPr id="3" name="Espace réservé du contenu 2"/>
          <p:cNvSpPr>
            <a:spLocks noGrp="1"/>
          </p:cNvSpPr>
          <p:nvPr>
            <p:ph idx="1"/>
          </p:nvPr>
        </p:nvSpPr>
        <p:spPr/>
        <p:txBody>
          <a:bodyPr/>
          <a:lstStyle/>
          <a:p>
            <a:r>
              <a:rPr lang="fr-FR" u="sng" dirty="0" smtClean="0"/>
              <a:t>Piétons</a:t>
            </a:r>
          </a:p>
          <a:p>
            <a:pPr marL="82296" indent="0">
              <a:buNone/>
            </a:pPr>
            <a:endParaRPr lang="fr-FR" u="sng" dirty="0"/>
          </a:p>
        </p:txBody>
      </p:sp>
      <p:pic>
        <p:nvPicPr>
          <p:cNvPr id="5" name="Image 4" descr="C:\Users\sas\Desktop\Soutenance\pedestriansDetection_HaarCascades.JPG"/>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46334"/>
            <a:ext cx="6858000" cy="4154466"/>
          </a:xfrm>
          <a:prstGeom prst="rect">
            <a:avLst/>
          </a:prstGeom>
          <a:noFill/>
          <a:ln>
            <a:noFill/>
          </a:ln>
        </p:spPr>
      </p:pic>
      <p:sp>
        <p:nvSpPr>
          <p:cNvPr id="4" name="Espace réservé de la date 3"/>
          <p:cNvSpPr>
            <a:spLocks noGrp="1"/>
          </p:cNvSpPr>
          <p:nvPr>
            <p:ph type="dt" sz="half" idx="10"/>
          </p:nvPr>
        </p:nvSpPr>
        <p:spPr/>
        <p:txBody>
          <a:bodyPr/>
          <a:lstStyle/>
          <a:p>
            <a:fld id="{49D46656-C59B-4F8C-A37F-84EFD31CBE93}" type="datetime1">
              <a:rPr lang="en-US" smtClean="0"/>
              <a:t>9/9/2020</a:t>
            </a:fld>
            <a:endParaRPr lang="en-US"/>
          </a:p>
        </p:txBody>
      </p:sp>
      <p:sp>
        <p:nvSpPr>
          <p:cNvPr id="6" name="Espace réservé du numéro de diapositive 5"/>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31452194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smtClean="0"/>
              <a:t>You </a:t>
            </a:r>
            <a:r>
              <a:rPr lang="fr-FR" sz="3600" dirty="0" err="1" smtClean="0"/>
              <a:t>Only</a:t>
            </a:r>
            <a:r>
              <a:rPr lang="fr-FR" sz="3600" dirty="0" smtClean="0"/>
              <a:t> Look Once (YOLO V3)</a:t>
            </a:r>
            <a:endParaRPr lang="fr-FR" sz="3600" dirty="0"/>
          </a:p>
        </p:txBody>
      </p:sp>
      <p:sp>
        <p:nvSpPr>
          <p:cNvPr id="3" name="Espace réservé du contenu 2"/>
          <p:cNvSpPr>
            <a:spLocks noGrp="1"/>
          </p:cNvSpPr>
          <p:nvPr>
            <p:ph idx="1"/>
          </p:nvPr>
        </p:nvSpPr>
        <p:spPr>
          <a:xfrm>
            <a:off x="1371600" y="1828800"/>
            <a:ext cx="7498080" cy="4800600"/>
          </a:xfrm>
        </p:spPr>
        <p:txBody>
          <a:bodyPr>
            <a:normAutofit/>
          </a:bodyPr>
          <a:lstStyle/>
          <a:p>
            <a:r>
              <a:rPr lang="fr-FR" dirty="0" smtClean="0"/>
              <a:t>Considère </a:t>
            </a:r>
            <a:r>
              <a:rPr lang="fr-FR" dirty="0"/>
              <a:t>la détection comme un </a:t>
            </a:r>
            <a:r>
              <a:rPr lang="fr-FR" dirty="0" smtClean="0"/>
              <a:t> problème </a:t>
            </a:r>
            <a:r>
              <a:rPr lang="fr-FR" dirty="0"/>
              <a:t>de </a:t>
            </a:r>
            <a:r>
              <a:rPr lang="fr-FR" dirty="0" smtClean="0"/>
              <a:t>régression</a:t>
            </a:r>
          </a:p>
          <a:p>
            <a:pPr marL="82296" indent="0">
              <a:buNone/>
            </a:pPr>
            <a:endParaRPr lang="fr-FR" dirty="0"/>
          </a:p>
          <a:p>
            <a:r>
              <a:rPr lang="fr-FR" dirty="0"/>
              <a:t>  Utilise un seul réseau </a:t>
            </a:r>
            <a:r>
              <a:rPr lang="fr-FR" dirty="0" err="1" smtClean="0"/>
              <a:t>convolutif</a:t>
            </a:r>
            <a:endParaRPr lang="fr-FR" dirty="0" smtClean="0"/>
          </a:p>
          <a:p>
            <a:pPr marL="82296" indent="0">
              <a:buNone/>
            </a:pPr>
            <a:endParaRPr lang="fr-FR" dirty="0"/>
          </a:p>
          <a:p>
            <a:r>
              <a:rPr lang="fr-FR" dirty="0"/>
              <a:t>  Exécute l'image une </a:t>
            </a:r>
            <a:r>
              <a:rPr lang="fr-FR" dirty="0" smtClean="0"/>
              <a:t>seule fois</a:t>
            </a:r>
            <a:r>
              <a:rPr lang="fr-FR" dirty="0"/>
              <a:t>: très rapide</a:t>
            </a:r>
          </a:p>
        </p:txBody>
      </p:sp>
      <p:sp>
        <p:nvSpPr>
          <p:cNvPr id="4" name="Espace réservé de la date 3"/>
          <p:cNvSpPr>
            <a:spLocks noGrp="1"/>
          </p:cNvSpPr>
          <p:nvPr>
            <p:ph type="dt" sz="half" idx="10"/>
          </p:nvPr>
        </p:nvSpPr>
        <p:spPr/>
        <p:txBody>
          <a:bodyPr/>
          <a:lstStyle/>
          <a:p>
            <a:fld id="{9D848817-C089-488B-8B71-E3EE0610344D}"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496026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95400"/>
            <a:ext cx="683418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e la date 1"/>
          <p:cNvSpPr>
            <a:spLocks noGrp="1"/>
          </p:cNvSpPr>
          <p:nvPr>
            <p:ph type="dt" sz="half" idx="10"/>
          </p:nvPr>
        </p:nvSpPr>
        <p:spPr/>
        <p:txBody>
          <a:bodyPr/>
          <a:lstStyle/>
          <a:p>
            <a:fld id="{157DC91E-D356-46F5-83D9-5E30D1FDFFE1}" type="datetime1">
              <a:rPr lang="en-US" smtClean="0"/>
              <a:t>9/9/2020</a:t>
            </a:fld>
            <a:endParaRPr lang="en-US"/>
          </a:p>
        </p:txBody>
      </p:sp>
      <p:sp>
        <p:nvSpPr>
          <p:cNvPr id="3" name="Espace réservé du numéro de diapositive 2"/>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2857212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408" y="1828800"/>
            <a:ext cx="67437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e la date 1"/>
          <p:cNvSpPr>
            <a:spLocks noGrp="1"/>
          </p:cNvSpPr>
          <p:nvPr>
            <p:ph type="dt" sz="half" idx="10"/>
          </p:nvPr>
        </p:nvSpPr>
        <p:spPr/>
        <p:txBody>
          <a:bodyPr/>
          <a:lstStyle/>
          <a:p>
            <a:fld id="{AF183971-3930-4F48-84BA-2C6653B2C631}" type="datetime1">
              <a:rPr lang="en-US" smtClean="0"/>
              <a:t>9/9/2020</a:t>
            </a:fld>
            <a:endParaRPr lang="en-US"/>
          </a:p>
        </p:txBody>
      </p:sp>
      <p:sp>
        <p:nvSpPr>
          <p:cNvPr id="3" name="Espace réservé du numéro de diapositive 2"/>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123447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1670" y="214290"/>
            <a:ext cx="7406640" cy="1472184"/>
          </a:xfrm>
        </p:spPr>
        <p:txBody>
          <a:bodyPr>
            <a:normAutofit/>
          </a:bodyPr>
          <a:lstStyle/>
          <a:p>
            <a:r>
              <a:rPr lang="fr-FR" dirty="0" smtClean="0"/>
              <a:t>    Contexte général:</a:t>
            </a:r>
            <a:endParaRPr lang="fr-FR" dirty="0"/>
          </a:p>
        </p:txBody>
      </p:sp>
      <p:pic>
        <p:nvPicPr>
          <p:cNvPr id="1026" name="Picture 2"/>
          <p:cNvPicPr>
            <a:picLocks noChangeAspect="1" noChangeArrowheads="1"/>
          </p:cNvPicPr>
          <p:nvPr/>
        </p:nvPicPr>
        <p:blipFill>
          <a:blip r:embed="rId2"/>
          <a:srcRect/>
          <a:stretch>
            <a:fillRect/>
          </a:stretch>
        </p:blipFill>
        <p:spPr bwMode="auto">
          <a:xfrm>
            <a:off x="1600200" y="2133600"/>
            <a:ext cx="6824790" cy="3933825"/>
          </a:xfrm>
          <a:prstGeom prst="rect">
            <a:avLst/>
          </a:prstGeom>
          <a:noFill/>
          <a:ln w="9525">
            <a:noFill/>
            <a:miter lim="800000"/>
            <a:headEnd/>
            <a:tailEnd/>
          </a:ln>
          <a:effectLst/>
        </p:spPr>
      </p:pic>
      <p:sp>
        <p:nvSpPr>
          <p:cNvPr id="3" name="Espace réservé de la date 2"/>
          <p:cNvSpPr>
            <a:spLocks noGrp="1"/>
          </p:cNvSpPr>
          <p:nvPr>
            <p:ph type="dt" sz="half" idx="10"/>
          </p:nvPr>
        </p:nvSpPr>
        <p:spPr/>
        <p:txBody>
          <a:bodyPr/>
          <a:lstStyle/>
          <a:p>
            <a:fld id="{91743C5F-3BF1-4817-B47E-578309A6A698}" type="datetime1">
              <a:rPr lang="en-US" smtClean="0"/>
              <a:t>9/9/2020</a:t>
            </a:fld>
            <a:endParaRPr lang="en-US"/>
          </a:p>
        </p:txBody>
      </p:sp>
      <p:sp>
        <p:nvSpPr>
          <p:cNvPr id="4" name="Espace réservé du numéro de diapositive 3"/>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71600" y="152400"/>
            <a:ext cx="7498080" cy="1143000"/>
          </a:xfrm>
        </p:spPr>
        <p:txBody>
          <a:bodyPr/>
          <a:lstStyle/>
          <a:p>
            <a:r>
              <a:rPr lang="fr-FR" dirty="0" smtClean="0"/>
              <a:t>Test et Simulation</a:t>
            </a:r>
            <a:endParaRPr lang="fr-FR" dirty="0"/>
          </a:p>
        </p:txBody>
      </p:sp>
      <p:sp>
        <p:nvSpPr>
          <p:cNvPr id="3" name="Espace réservé du contenu 2"/>
          <p:cNvSpPr>
            <a:spLocks noGrp="1"/>
          </p:cNvSpPr>
          <p:nvPr>
            <p:ph idx="1"/>
          </p:nvPr>
        </p:nvSpPr>
        <p:spPr>
          <a:xfrm>
            <a:off x="1371600" y="1295400"/>
            <a:ext cx="7562088" cy="5257800"/>
          </a:xfrm>
        </p:spPr>
        <p:txBody>
          <a:bodyPr/>
          <a:lstStyle/>
          <a:p>
            <a:r>
              <a:rPr lang="fr-FR" u="sng" dirty="0"/>
              <a:t>Les </a:t>
            </a:r>
            <a:r>
              <a:rPr lang="fr-FR" u="sng" dirty="0" smtClean="0"/>
              <a:t>véhicules</a:t>
            </a:r>
          </a:p>
          <a:p>
            <a:pPr marL="82296" indent="0">
              <a:buNone/>
            </a:pPr>
            <a:endParaRPr lang="fr-FR" u="sng" dirty="0"/>
          </a:p>
        </p:txBody>
      </p:sp>
      <p:pic>
        <p:nvPicPr>
          <p:cNvPr id="6" name="Image 5" descr="C:\Users\sas\Desktop\Soutenance\CarResultYolov3.JPG"/>
          <p:cNvPicPr/>
          <p:nvPr/>
        </p:nvPicPr>
        <p:blipFill>
          <a:blip r:embed="rId2">
            <a:extLst>
              <a:ext uri="{28A0092B-C50C-407E-A947-70E740481C1C}">
                <a14:useLocalDpi xmlns:a14="http://schemas.microsoft.com/office/drawing/2010/main" val="0"/>
              </a:ext>
            </a:extLst>
          </a:blip>
          <a:srcRect/>
          <a:stretch>
            <a:fillRect/>
          </a:stretch>
        </p:blipFill>
        <p:spPr bwMode="auto">
          <a:xfrm>
            <a:off x="1407090" y="2116377"/>
            <a:ext cx="7010400" cy="4038600"/>
          </a:xfrm>
          <a:prstGeom prst="rect">
            <a:avLst/>
          </a:prstGeom>
          <a:noFill/>
          <a:ln>
            <a:noFill/>
          </a:ln>
        </p:spPr>
      </p:pic>
      <p:sp>
        <p:nvSpPr>
          <p:cNvPr id="4" name="Espace réservé de la date 3"/>
          <p:cNvSpPr>
            <a:spLocks noGrp="1"/>
          </p:cNvSpPr>
          <p:nvPr>
            <p:ph type="dt" sz="half" idx="10"/>
          </p:nvPr>
        </p:nvSpPr>
        <p:spPr/>
        <p:txBody>
          <a:bodyPr/>
          <a:lstStyle/>
          <a:p>
            <a:fld id="{3B2756DC-3EE7-407E-8C95-57CBD18C5631}"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3034195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47800" y="152400"/>
            <a:ext cx="7498080" cy="1143000"/>
          </a:xfrm>
        </p:spPr>
        <p:txBody>
          <a:bodyPr/>
          <a:lstStyle/>
          <a:p>
            <a:r>
              <a:rPr lang="fr-FR" dirty="0" smtClean="0"/>
              <a:t>Test et Simulation</a:t>
            </a:r>
            <a:endParaRPr lang="fr-FR" dirty="0"/>
          </a:p>
        </p:txBody>
      </p:sp>
      <p:sp>
        <p:nvSpPr>
          <p:cNvPr id="3" name="Espace réservé du contenu 2"/>
          <p:cNvSpPr>
            <a:spLocks noGrp="1"/>
          </p:cNvSpPr>
          <p:nvPr>
            <p:ph idx="1"/>
          </p:nvPr>
        </p:nvSpPr>
        <p:spPr>
          <a:xfrm>
            <a:off x="1371600" y="1219200"/>
            <a:ext cx="7498080" cy="4800600"/>
          </a:xfrm>
        </p:spPr>
        <p:txBody>
          <a:bodyPr/>
          <a:lstStyle/>
          <a:p>
            <a:r>
              <a:rPr lang="fr-FR" u="sng" dirty="0" smtClean="0"/>
              <a:t>Piétons</a:t>
            </a:r>
          </a:p>
          <a:p>
            <a:pPr marL="82296" indent="0">
              <a:buNone/>
            </a:pPr>
            <a:endParaRPr lang="fr-FR" u="sng" dirty="0"/>
          </a:p>
        </p:txBody>
      </p:sp>
      <p:pic>
        <p:nvPicPr>
          <p:cNvPr id="6" name="Image 5" descr="C:\Users\sas\Desktop\Soutenance\PersonYolov3.JPG"/>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1"/>
            <a:ext cx="6781800" cy="4648200"/>
          </a:xfrm>
          <a:prstGeom prst="rect">
            <a:avLst/>
          </a:prstGeom>
          <a:noFill/>
          <a:ln>
            <a:noFill/>
          </a:ln>
        </p:spPr>
      </p:pic>
      <p:sp>
        <p:nvSpPr>
          <p:cNvPr id="4" name="Espace réservé de la date 3"/>
          <p:cNvSpPr>
            <a:spLocks noGrp="1"/>
          </p:cNvSpPr>
          <p:nvPr>
            <p:ph type="dt" sz="half" idx="10"/>
          </p:nvPr>
        </p:nvSpPr>
        <p:spPr/>
        <p:txBody>
          <a:bodyPr/>
          <a:lstStyle/>
          <a:p>
            <a:fld id="{42B9B86F-B4FA-4168-8A78-3CC8BF969B81}"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354924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Classification avec YOLO V3</a:t>
            </a:r>
            <a:endParaRPr lang="fr-FR" dirty="0"/>
          </a:p>
        </p:txBody>
      </p:sp>
      <p:pic>
        <p:nvPicPr>
          <p:cNvPr id="2050" name="Picture 2" descr="C:\Users\sas\Desktop\abirCellphon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524000"/>
            <a:ext cx="7087567"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e la date 2"/>
          <p:cNvSpPr>
            <a:spLocks noGrp="1"/>
          </p:cNvSpPr>
          <p:nvPr>
            <p:ph type="dt" sz="half" idx="10"/>
          </p:nvPr>
        </p:nvSpPr>
        <p:spPr/>
        <p:txBody>
          <a:bodyPr/>
          <a:lstStyle/>
          <a:p>
            <a:fld id="{20BE7648-1E7C-40B4-8547-8961DABE0743}" type="datetime1">
              <a:rPr lang="en-US" smtClean="0"/>
              <a:t>9/9/2020</a:t>
            </a:fld>
            <a:endParaRPr lang="en-US"/>
          </a:p>
        </p:txBody>
      </p:sp>
      <p:sp>
        <p:nvSpPr>
          <p:cNvPr id="4" name="Espace réservé du numéro de diapositive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591334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66800" y="381000"/>
            <a:ext cx="8534400" cy="1036638"/>
          </a:xfrm>
        </p:spPr>
        <p:txBody>
          <a:bodyPr>
            <a:noAutofit/>
          </a:bodyPr>
          <a:lstStyle/>
          <a:p>
            <a:pPr lvl="0"/>
            <a:r>
              <a:rPr lang="fr-FR" sz="3600" dirty="0">
                <a:effectLst/>
              </a:rPr>
              <a:t>Comptage </a:t>
            </a:r>
            <a:r>
              <a:rPr lang="fr-FR" sz="3600" dirty="0" smtClean="0">
                <a:effectLst/>
              </a:rPr>
              <a:t>/ énumération </a:t>
            </a:r>
            <a:r>
              <a:rPr lang="fr-FR" sz="3600" dirty="0">
                <a:effectLst/>
              </a:rPr>
              <a:t>des véhicules</a:t>
            </a:r>
            <a:br>
              <a:rPr lang="fr-FR" sz="3600" dirty="0">
                <a:effectLst/>
              </a:rPr>
            </a:br>
            <a:endParaRPr lang="fr-FR" sz="3600" dirty="0"/>
          </a:p>
        </p:txBody>
      </p:sp>
      <p:pic>
        <p:nvPicPr>
          <p:cNvPr id="4" name="Espace réservé du contenu 3" descr="C:\Users\sas\Desktop\Soutenance\countingCars.JP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00200" y="1371600"/>
            <a:ext cx="7010400" cy="4495800"/>
          </a:xfrm>
          <a:prstGeom prst="rect">
            <a:avLst/>
          </a:prstGeom>
          <a:noFill/>
          <a:ln>
            <a:noFill/>
          </a:ln>
        </p:spPr>
      </p:pic>
      <p:sp>
        <p:nvSpPr>
          <p:cNvPr id="3" name="Espace réservé de la date 2"/>
          <p:cNvSpPr>
            <a:spLocks noGrp="1"/>
          </p:cNvSpPr>
          <p:nvPr>
            <p:ph type="dt" sz="half" idx="10"/>
          </p:nvPr>
        </p:nvSpPr>
        <p:spPr/>
        <p:txBody>
          <a:bodyPr/>
          <a:lstStyle/>
          <a:p>
            <a:fld id="{FAA1FC5C-3F53-4C71-8780-1FF56583CF95}"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977065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4400" y="274638"/>
            <a:ext cx="9067800" cy="1143000"/>
          </a:xfrm>
        </p:spPr>
        <p:txBody>
          <a:bodyPr>
            <a:normAutofit/>
          </a:bodyPr>
          <a:lstStyle/>
          <a:p>
            <a:r>
              <a:rPr lang="fr-FR" sz="3600" dirty="0" smtClean="0"/>
              <a:t>Estimation de vitesse des véhicules détectés</a:t>
            </a:r>
            <a:endParaRPr lang="fr-FR" sz="3600" dirty="0"/>
          </a:p>
        </p:txBody>
      </p:sp>
      <p:sp>
        <p:nvSpPr>
          <p:cNvPr id="3" name="Espace réservé du contenu 2"/>
          <p:cNvSpPr>
            <a:spLocks noGrp="1"/>
          </p:cNvSpPr>
          <p:nvPr>
            <p:ph idx="1"/>
          </p:nvPr>
        </p:nvSpPr>
        <p:spPr/>
        <p:txBody>
          <a:bodyPr/>
          <a:lstStyle/>
          <a:p>
            <a:endParaRPr lang="fr-FR" dirty="0" smtClean="0"/>
          </a:p>
          <a:p>
            <a:endParaRPr lang="fr-FR"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447800"/>
            <a:ext cx="71628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e la date 3"/>
          <p:cNvSpPr>
            <a:spLocks noGrp="1"/>
          </p:cNvSpPr>
          <p:nvPr>
            <p:ph type="dt" sz="half" idx="10"/>
          </p:nvPr>
        </p:nvSpPr>
        <p:spPr/>
        <p:txBody>
          <a:bodyPr/>
          <a:lstStyle/>
          <a:p>
            <a:fld id="{35CF0A0F-8C56-445D-A7AF-DF6785251CE4}" type="datetime1">
              <a:rPr lang="en-US" smtClean="0"/>
              <a:t>9/9/2020</a:t>
            </a:fld>
            <a:endParaRPr lang="en-US"/>
          </a:p>
        </p:txBody>
      </p:sp>
      <p:sp>
        <p:nvSpPr>
          <p:cNvPr id="6" name="Espace réservé du numéro de diapositive 5"/>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622699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4800" y="228600"/>
            <a:ext cx="8229600" cy="1143000"/>
          </a:xfrm>
        </p:spPr>
        <p:txBody>
          <a:bodyPr>
            <a:noAutofit/>
          </a:bodyPr>
          <a:lstStyle/>
          <a:p>
            <a:r>
              <a:rPr lang="fr-FR" sz="3600" b="0" dirty="0" smtClean="0"/>
              <a:t>Comparaison entre </a:t>
            </a:r>
            <a:r>
              <a:rPr lang="fr-FR" sz="3600" b="0" dirty="0" err="1" smtClean="0"/>
              <a:t>Haar</a:t>
            </a:r>
            <a:r>
              <a:rPr lang="fr-FR" sz="3600" b="0" dirty="0" smtClean="0"/>
              <a:t> cascades et YOLO V3</a:t>
            </a:r>
            <a:endParaRPr lang="fr-FR" sz="3600" b="0" dirty="0"/>
          </a:p>
        </p:txBody>
      </p:sp>
      <p:sp>
        <p:nvSpPr>
          <p:cNvPr id="3" name="Espace réservé du texte 2"/>
          <p:cNvSpPr>
            <a:spLocks noGrp="1"/>
          </p:cNvSpPr>
          <p:nvPr>
            <p:ph type="body" idx="1"/>
          </p:nvPr>
        </p:nvSpPr>
        <p:spPr>
          <a:xfrm>
            <a:off x="457200" y="1524000"/>
            <a:ext cx="4023360" cy="640080"/>
          </a:xfrm>
        </p:spPr>
        <p:txBody>
          <a:bodyPr>
            <a:normAutofit/>
          </a:bodyPr>
          <a:lstStyle/>
          <a:p>
            <a:r>
              <a:rPr lang="fr-FR" sz="2500" dirty="0" smtClean="0"/>
              <a:t>     </a:t>
            </a:r>
            <a:r>
              <a:rPr lang="fr-FR" sz="2500" dirty="0" err="1" smtClean="0"/>
              <a:t>Haar</a:t>
            </a:r>
            <a:r>
              <a:rPr lang="fr-FR" sz="2500" dirty="0" smtClean="0"/>
              <a:t> Cascades</a:t>
            </a:r>
            <a:endParaRPr lang="fr-FR" sz="2500" dirty="0"/>
          </a:p>
        </p:txBody>
      </p:sp>
      <p:sp>
        <p:nvSpPr>
          <p:cNvPr id="4" name="Espace réservé du texte 3"/>
          <p:cNvSpPr>
            <a:spLocks noGrp="1"/>
          </p:cNvSpPr>
          <p:nvPr>
            <p:ph type="body" sz="half" idx="3"/>
          </p:nvPr>
        </p:nvSpPr>
        <p:spPr>
          <a:xfrm>
            <a:off x="4724400" y="1524000"/>
            <a:ext cx="4419600" cy="640080"/>
          </a:xfrm>
        </p:spPr>
        <p:txBody>
          <a:bodyPr>
            <a:noAutofit/>
          </a:bodyPr>
          <a:lstStyle/>
          <a:p>
            <a:r>
              <a:rPr lang="fr-FR" sz="2300" dirty="0" smtClean="0"/>
              <a:t>  YOLO V3 (You Only Look Once)</a:t>
            </a:r>
            <a:endParaRPr lang="fr-FR" sz="2300" dirty="0"/>
          </a:p>
        </p:txBody>
      </p:sp>
      <p:sp>
        <p:nvSpPr>
          <p:cNvPr id="5" name="Espace réservé du contenu 4"/>
          <p:cNvSpPr>
            <a:spLocks noGrp="1"/>
          </p:cNvSpPr>
          <p:nvPr>
            <p:ph sz="quarter" idx="2"/>
          </p:nvPr>
        </p:nvSpPr>
        <p:spPr>
          <a:xfrm>
            <a:off x="457200" y="2362200"/>
            <a:ext cx="4023360" cy="4114800"/>
          </a:xfrm>
        </p:spPr>
        <p:txBody>
          <a:bodyPr/>
          <a:lstStyle/>
          <a:p>
            <a:r>
              <a:rPr lang="fr-FR" dirty="0" smtClean="0"/>
              <a:t>La phase expérimentale nous a prouvé que le détecteur </a:t>
            </a:r>
            <a:r>
              <a:rPr lang="fr-FR" dirty="0" err="1" smtClean="0"/>
              <a:t>Haar</a:t>
            </a:r>
            <a:r>
              <a:rPr lang="fr-FR" dirty="0" smtClean="0"/>
              <a:t> Cascade est le plus rapide de chaque jeu de données.</a:t>
            </a:r>
            <a:endParaRPr lang="fr-FR" dirty="0"/>
          </a:p>
        </p:txBody>
      </p:sp>
      <p:sp>
        <p:nvSpPr>
          <p:cNvPr id="6" name="Espace réservé du contenu 5"/>
          <p:cNvSpPr>
            <a:spLocks noGrp="1"/>
          </p:cNvSpPr>
          <p:nvPr>
            <p:ph sz="quarter" idx="4"/>
          </p:nvPr>
        </p:nvSpPr>
        <p:spPr>
          <a:xfrm>
            <a:off x="4724400" y="2362200"/>
            <a:ext cx="4023360" cy="4114800"/>
          </a:xfrm>
        </p:spPr>
        <p:txBody>
          <a:bodyPr>
            <a:normAutofit/>
          </a:bodyPr>
          <a:lstStyle/>
          <a:p>
            <a:r>
              <a:rPr lang="fr-FR" dirty="0" smtClean="0"/>
              <a:t>On remarque ainsi que le détecteur YOLO offre le meilleur compromis avec des temps d'exécution acceptables et de très bonnes performances sur tous les jeux de données et ce qu’on a éprouvé exactement lors de nos simulations.</a:t>
            </a:r>
            <a:endParaRPr lang="fr-FR" dirty="0"/>
          </a:p>
        </p:txBody>
      </p:sp>
      <p:sp>
        <p:nvSpPr>
          <p:cNvPr id="7" name="Espace réservé de la date 6"/>
          <p:cNvSpPr>
            <a:spLocks noGrp="1"/>
          </p:cNvSpPr>
          <p:nvPr>
            <p:ph type="dt" sz="half" idx="10"/>
          </p:nvPr>
        </p:nvSpPr>
        <p:spPr/>
        <p:txBody>
          <a:bodyPr/>
          <a:lstStyle/>
          <a:p>
            <a:fld id="{342F86F5-F7A5-4161-A17A-88F876A6711A}" type="datetime1">
              <a:rPr lang="en-US" smtClean="0"/>
              <a:t>9/9/2020</a:t>
            </a:fld>
            <a:endParaRPr lang="en-US"/>
          </a:p>
        </p:txBody>
      </p:sp>
      <p:sp>
        <p:nvSpPr>
          <p:cNvPr id="8" name="Espace réservé du numéro de diapositive 7"/>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844662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728" y="1785926"/>
            <a:ext cx="7406640" cy="1472184"/>
          </a:xfrm>
        </p:spPr>
        <p:txBody>
          <a:bodyPr/>
          <a:lstStyle/>
          <a:p>
            <a:r>
              <a:rPr lang="fr-FR" dirty="0" smtClean="0"/>
              <a:t>Conclusion et perspectives</a:t>
            </a:r>
            <a:endParaRPr lang="fr-FR" dirty="0"/>
          </a:p>
        </p:txBody>
      </p:sp>
      <p:sp>
        <p:nvSpPr>
          <p:cNvPr id="3" name="Espace réservé de la date 2"/>
          <p:cNvSpPr>
            <a:spLocks noGrp="1"/>
          </p:cNvSpPr>
          <p:nvPr>
            <p:ph type="dt" sz="half" idx="10"/>
          </p:nvPr>
        </p:nvSpPr>
        <p:spPr/>
        <p:txBody>
          <a:bodyPr/>
          <a:lstStyle/>
          <a:p>
            <a:fld id="{08803758-8F62-41E5-AD4C-E232107CE0E8}" type="datetime1">
              <a:rPr lang="en-US" smtClean="0"/>
              <a:t>9/9/2020</a:t>
            </a:fld>
            <a:endParaRPr lang="en-US"/>
          </a:p>
        </p:txBody>
      </p:sp>
      <p:sp>
        <p:nvSpPr>
          <p:cNvPr id="4" name="Espace réservé du numéro de diapositive 3"/>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FR"/>
          </a:p>
        </p:txBody>
      </p:sp>
      <p:sp>
        <p:nvSpPr>
          <p:cNvPr id="3" name="Content Placeholder 2"/>
          <p:cNvSpPr>
            <a:spLocks noGrp="1"/>
          </p:cNvSpPr>
          <p:nvPr>
            <p:ph idx="1"/>
          </p:nvPr>
        </p:nvSpPr>
        <p:spPr/>
        <p:txBody>
          <a:bodyPr/>
          <a:lstStyle/>
          <a:p>
            <a:pPr>
              <a:buNone/>
            </a:pPr>
            <a:r>
              <a:rPr lang="fr-FR" dirty="0" smtClean="0"/>
              <a:t>      </a:t>
            </a:r>
          </a:p>
          <a:p>
            <a:pPr>
              <a:buNone/>
            </a:pPr>
            <a:r>
              <a:rPr lang="fr-FR" dirty="0" smtClean="0"/>
              <a:t>    </a:t>
            </a:r>
          </a:p>
          <a:p>
            <a:pPr>
              <a:buNone/>
            </a:pPr>
            <a:r>
              <a:rPr lang="fr-FR" sz="4600" dirty="0" smtClean="0"/>
              <a:t>    </a:t>
            </a:r>
            <a:r>
              <a:rPr lang="fr-FR" sz="4300" dirty="0" smtClean="0">
                <a:effectLst>
                  <a:outerShdw blurRad="38100" dist="38100" dir="2700000" algn="tl">
                    <a:srgbClr val="000000">
                      <a:alpha val="43137"/>
                    </a:srgbClr>
                  </a:outerShdw>
                </a:effectLst>
              </a:rPr>
              <a:t>Merci de votre attention</a:t>
            </a:r>
            <a:endParaRPr lang="fr-FR" sz="4300" dirty="0">
              <a:effectLst>
                <a:outerShdw blurRad="38100" dist="38100" dir="2700000" algn="tl">
                  <a:srgbClr val="000000">
                    <a:alpha val="43137"/>
                  </a:srgbClr>
                </a:outerShdw>
              </a:effectLst>
            </a:endParaRPr>
          </a:p>
        </p:txBody>
      </p:sp>
      <p:sp>
        <p:nvSpPr>
          <p:cNvPr id="4" name="Espace réservé de la date 3"/>
          <p:cNvSpPr>
            <a:spLocks noGrp="1"/>
          </p:cNvSpPr>
          <p:nvPr>
            <p:ph type="dt" sz="half" idx="10"/>
          </p:nvPr>
        </p:nvSpPr>
        <p:spPr/>
        <p:txBody>
          <a:bodyPr/>
          <a:lstStyle/>
          <a:p>
            <a:fld id="{B58E4C71-7263-4C4B-886B-F0D563B51E54}"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0"/>
            <a:ext cx="7406640" cy="1472184"/>
          </a:xfrm>
        </p:spPr>
        <p:txBody>
          <a:bodyPr/>
          <a:lstStyle/>
          <a:p>
            <a:r>
              <a:rPr lang="fr-FR" dirty="0" smtClean="0"/>
              <a:t>      Problématique:</a:t>
            </a:r>
            <a:endParaRPr lang="fr-FR" dirty="0"/>
          </a:p>
        </p:txBody>
      </p:sp>
      <p:sp>
        <p:nvSpPr>
          <p:cNvPr id="3" name="Subtitle 2"/>
          <p:cNvSpPr>
            <a:spLocks noGrp="1"/>
          </p:cNvSpPr>
          <p:nvPr>
            <p:ph type="subTitle" idx="1"/>
          </p:nvPr>
        </p:nvSpPr>
        <p:spPr>
          <a:xfrm>
            <a:off x="1432560" y="1850064"/>
            <a:ext cx="7406640" cy="3179136"/>
          </a:xfrm>
        </p:spPr>
        <p:txBody>
          <a:bodyPr>
            <a:normAutofit/>
          </a:bodyPr>
          <a:lstStyle/>
          <a:p>
            <a:pPr>
              <a:buFont typeface="Wingdings" pitchFamily="2" charset="2"/>
              <a:buChar char="v"/>
            </a:pPr>
            <a:r>
              <a:rPr lang="fr-FR" sz="2400" b="1" dirty="0" smtClean="0">
                <a:solidFill>
                  <a:schemeClr val="tx1">
                    <a:lumMod val="75000"/>
                    <a:lumOff val="25000"/>
                  </a:schemeClr>
                </a:solidFill>
                <a:latin typeface="Cambria" pitchFamily="18" charset="0"/>
                <a:cs typeface="Times New Roman" pitchFamily="18" charset="0"/>
              </a:rPr>
              <a:t>Nombre d’accidents élevé et embouteillages</a:t>
            </a:r>
          </a:p>
          <a:p>
            <a:pPr>
              <a:buFont typeface="Wingdings" pitchFamily="2" charset="2"/>
              <a:buChar char="v"/>
            </a:pPr>
            <a:r>
              <a:rPr lang="fr-FR" sz="2400" b="1" dirty="0" smtClean="0">
                <a:solidFill>
                  <a:schemeClr val="tx1">
                    <a:lumMod val="75000"/>
                    <a:lumOff val="25000"/>
                  </a:schemeClr>
                </a:solidFill>
                <a:latin typeface="Cambria" pitchFamily="18" charset="0"/>
                <a:cs typeface="Times New Roman" pitchFamily="18" charset="0"/>
              </a:rPr>
              <a:t>Manque de concentration lors de la conduite</a:t>
            </a:r>
            <a:endParaRPr lang="fr-FR" sz="2400" b="1" dirty="0" smtClean="0">
              <a:solidFill>
                <a:schemeClr val="tx1">
                  <a:lumMod val="75000"/>
                  <a:lumOff val="25000"/>
                </a:schemeClr>
              </a:solidFill>
              <a:latin typeface="Cambria" pitchFamily="18" charset="0"/>
              <a:cs typeface="Times New Roman" pitchFamily="18" charset="0"/>
            </a:endParaRPr>
          </a:p>
          <a:p>
            <a:pPr>
              <a:buFont typeface="Wingdings" pitchFamily="2" charset="2"/>
              <a:buChar char="v"/>
            </a:pPr>
            <a:r>
              <a:rPr lang="fr-FR" sz="2400" b="1" dirty="0" smtClean="0">
                <a:solidFill>
                  <a:schemeClr val="tx1">
                    <a:lumMod val="75000"/>
                    <a:lumOff val="25000"/>
                  </a:schemeClr>
                </a:solidFill>
                <a:latin typeface="Cambria" pitchFamily="18" charset="0"/>
                <a:cs typeface="Times New Roman" pitchFamily="18" charset="0"/>
              </a:rPr>
              <a:t>Pas </a:t>
            </a:r>
            <a:r>
              <a:rPr lang="fr-FR" sz="2400" b="1" dirty="0" smtClean="0">
                <a:solidFill>
                  <a:schemeClr val="tx1">
                    <a:lumMod val="75000"/>
                    <a:lumOff val="25000"/>
                  </a:schemeClr>
                </a:solidFill>
                <a:latin typeface="Cambria" pitchFamily="18" charset="0"/>
                <a:cs typeface="Times New Roman" pitchFamily="18" charset="0"/>
              </a:rPr>
              <a:t>d’économie</a:t>
            </a:r>
          </a:p>
          <a:p>
            <a:pPr>
              <a:buFont typeface="Wingdings" pitchFamily="2" charset="2"/>
              <a:buChar char="v"/>
            </a:pPr>
            <a:r>
              <a:rPr lang="fr-FR" sz="2400" b="1" dirty="0" smtClean="0">
                <a:solidFill>
                  <a:schemeClr val="tx1">
                    <a:lumMod val="75000"/>
                    <a:lumOff val="25000"/>
                  </a:schemeClr>
                </a:solidFill>
                <a:latin typeface="Cambria" pitchFamily="18" charset="0"/>
                <a:cs typeface="Times New Roman" pitchFamily="18" charset="0"/>
              </a:rPr>
              <a:t>Distance de sécurité </a:t>
            </a:r>
            <a:r>
              <a:rPr lang="fr-FR" sz="2400" b="1" dirty="0" smtClean="0">
                <a:solidFill>
                  <a:schemeClr val="tx1">
                    <a:lumMod val="75000"/>
                    <a:lumOff val="25000"/>
                  </a:schemeClr>
                </a:solidFill>
                <a:latin typeface="Cambria" pitchFamily="18" charset="0"/>
                <a:cs typeface="Times New Roman" pitchFamily="18" charset="0"/>
              </a:rPr>
              <a:t>faible</a:t>
            </a:r>
            <a:endParaRPr lang="fr-FR" sz="2400" b="1" dirty="0" smtClean="0">
              <a:solidFill>
                <a:schemeClr val="tx1">
                  <a:lumMod val="75000"/>
                  <a:lumOff val="25000"/>
                </a:schemeClr>
              </a:solidFill>
              <a:latin typeface="Cambria" pitchFamily="18" charset="0"/>
              <a:cs typeface="Times New Roman" pitchFamily="18" charset="0"/>
            </a:endParaRPr>
          </a:p>
          <a:p>
            <a:pPr>
              <a:buFont typeface="Wingdings" pitchFamily="2" charset="2"/>
              <a:buChar char="v"/>
            </a:pPr>
            <a:r>
              <a:rPr lang="fr-FR" sz="2400" b="1" dirty="0" smtClean="0">
                <a:solidFill>
                  <a:schemeClr val="tx1">
                    <a:lumMod val="75000"/>
                    <a:lumOff val="25000"/>
                  </a:schemeClr>
                </a:solidFill>
                <a:latin typeface="Cambria" pitchFamily="18" charset="0"/>
                <a:cs typeface="Times New Roman" pitchFamily="18" charset="0"/>
              </a:rPr>
              <a:t>Temps de déplacement écoulé</a:t>
            </a:r>
          </a:p>
          <a:p>
            <a:endParaRPr lang="fr-FR" dirty="0"/>
          </a:p>
        </p:txBody>
      </p:sp>
      <p:sp>
        <p:nvSpPr>
          <p:cNvPr id="4" name="Espace réservé de la date 3"/>
          <p:cNvSpPr>
            <a:spLocks noGrp="1"/>
          </p:cNvSpPr>
          <p:nvPr>
            <p:ph type="dt" sz="half" idx="10"/>
          </p:nvPr>
        </p:nvSpPr>
        <p:spPr/>
        <p:txBody>
          <a:bodyPr/>
          <a:lstStyle/>
          <a:p>
            <a:fld id="{5F7D7B8B-4620-474D-AA3D-1628948900EF}"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4414" y="714356"/>
            <a:ext cx="7620000" cy="1371600"/>
          </a:xfrm>
          <a:ln/>
        </p:spPr>
        <p:style>
          <a:lnRef idx="1">
            <a:schemeClr val="accent1"/>
          </a:lnRef>
          <a:fillRef idx="2">
            <a:schemeClr val="accent1"/>
          </a:fillRef>
          <a:effectRef idx="1">
            <a:schemeClr val="accent1"/>
          </a:effectRef>
          <a:fontRef idx="minor">
            <a:schemeClr val="dk1"/>
          </a:fontRef>
        </p:style>
        <p:txBody>
          <a:bodyPr>
            <a:normAutofit/>
          </a:bodyPr>
          <a:lstStyle/>
          <a:p>
            <a:pPr algn="ctr"/>
            <a:r>
              <a:rPr lang="fr-FR" sz="3000" u="sng" dirty="0" smtClean="0">
                <a:effectLst/>
              </a:rPr>
              <a:t>Solution:</a:t>
            </a:r>
            <a:r>
              <a:rPr lang="fr-FR" dirty="0" smtClean="0"/>
              <a:t/>
            </a:r>
            <a:br>
              <a:rPr lang="fr-FR" dirty="0" smtClean="0"/>
            </a:br>
            <a:r>
              <a:rPr lang="fr-FR" sz="2600" dirty="0" smtClean="0"/>
              <a:t>Voiture autonome qui remplace les missions du conducteur totalement ou partiellement.</a:t>
            </a:r>
            <a:endParaRPr lang="fr-FR" sz="2600" dirty="0"/>
          </a:p>
        </p:txBody>
      </p:sp>
      <p:sp>
        <p:nvSpPr>
          <p:cNvPr id="3" name="Subtitle 2"/>
          <p:cNvSpPr>
            <a:spLocks noGrp="1"/>
          </p:cNvSpPr>
          <p:nvPr>
            <p:ph type="subTitle" idx="1"/>
          </p:nvPr>
        </p:nvSpPr>
        <p:spPr>
          <a:xfrm>
            <a:off x="1219200" y="2895600"/>
            <a:ext cx="7406640" cy="2590800"/>
          </a:xfrm>
        </p:spPr>
        <p:style>
          <a:lnRef idx="1">
            <a:schemeClr val="accent1"/>
          </a:lnRef>
          <a:fillRef idx="2">
            <a:schemeClr val="accent1"/>
          </a:fillRef>
          <a:effectRef idx="1">
            <a:schemeClr val="accent1"/>
          </a:effectRef>
          <a:fontRef idx="minor">
            <a:schemeClr val="dk1"/>
          </a:fontRef>
        </p:style>
        <p:txBody>
          <a:bodyPr>
            <a:normAutofit lnSpcReduction="10000"/>
          </a:bodyPr>
          <a:lstStyle/>
          <a:p>
            <a:r>
              <a:rPr lang="fr-FR" dirty="0" smtClean="0"/>
              <a:t>                                </a:t>
            </a:r>
            <a:r>
              <a:rPr lang="fr-FR" sz="3000" u="sng" dirty="0" smtClean="0"/>
              <a:t>Avantages:</a:t>
            </a:r>
          </a:p>
          <a:p>
            <a:pPr>
              <a:buFont typeface="Wingdings" pitchFamily="2" charset="2"/>
              <a:buChar char="v"/>
            </a:pPr>
            <a:r>
              <a:rPr lang="fr-FR" dirty="0" smtClean="0">
                <a:solidFill>
                  <a:schemeClr val="tx1"/>
                </a:solidFill>
              </a:rPr>
              <a:t>Minimisation des nombres d’accidents et de stress</a:t>
            </a:r>
          </a:p>
          <a:p>
            <a:pPr>
              <a:buFont typeface="Wingdings" pitchFamily="2" charset="2"/>
              <a:buChar char="v"/>
            </a:pPr>
            <a:r>
              <a:rPr lang="fr-FR" dirty="0" smtClean="0">
                <a:solidFill>
                  <a:schemeClr val="tx1"/>
                </a:solidFill>
              </a:rPr>
              <a:t>Conduite plus économique </a:t>
            </a:r>
          </a:p>
          <a:p>
            <a:pPr>
              <a:buFont typeface="Wingdings" pitchFamily="2" charset="2"/>
              <a:buChar char="v"/>
            </a:pPr>
            <a:r>
              <a:rPr lang="fr-FR" dirty="0" smtClean="0">
                <a:solidFill>
                  <a:schemeClr val="tx1"/>
                </a:solidFill>
              </a:rPr>
              <a:t>Réduction des temps de déplacement et les distances de sécurité </a:t>
            </a:r>
          </a:p>
          <a:p>
            <a:pPr>
              <a:buFont typeface="Wingdings" pitchFamily="2" charset="2"/>
              <a:buChar char="v"/>
            </a:pPr>
            <a:r>
              <a:rPr lang="fr-FR" dirty="0" smtClean="0">
                <a:solidFill>
                  <a:schemeClr val="tx1"/>
                </a:solidFill>
              </a:rPr>
              <a:t>Pas de pollution</a:t>
            </a:r>
          </a:p>
          <a:p>
            <a:pPr>
              <a:buFont typeface="Wingdings" pitchFamily="2" charset="2"/>
              <a:buChar char="v"/>
            </a:pPr>
            <a:endParaRPr lang="fr-FR" dirty="0" smtClean="0">
              <a:solidFill>
                <a:schemeClr val="tx1"/>
              </a:solidFill>
            </a:endParaRPr>
          </a:p>
          <a:p>
            <a:pPr>
              <a:buFont typeface="Wingdings" pitchFamily="2" charset="2"/>
              <a:buChar char="v"/>
            </a:pPr>
            <a:endParaRPr lang="fr-FR" dirty="0">
              <a:solidFill>
                <a:schemeClr val="tx1"/>
              </a:solidFill>
            </a:endParaRPr>
          </a:p>
        </p:txBody>
      </p:sp>
      <p:sp>
        <p:nvSpPr>
          <p:cNvPr id="4" name="Espace réservé de la date 3"/>
          <p:cNvSpPr>
            <a:spLocks noGrp="1"/>
          </p:cNvSpPr>
          <p:nvPr>
            <p:ph type="dt" sz="half" idx="10"/>
          </p:nvPr>
        </p:nvSpPr>
        <p:spPr/>
        <p:txBody>
          <a:bodyPr/>
          <a:lstStyle/>
          <a:p>
            <a:fld id="{29C56892-5E90-499B-AC49-DD89C786CAA4}"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5385816"/>
            <a:ext cx="7406640" cy="1472184"/>
          </a:xfrm>
        </p:spPr>
        <p:txBody>
          <a:bodyPr/>
          <a:lstStyle/>
          <a:p>
            <a:r>
              <a:rPr lang="fr-FR" dirty="0" smtClean="0"/>
              <a:t/>
            </a:r>
            <a:br>
              <a:rPr lang="fr-FR" dirty="0" smtClean="0"/>
            </a:br>
            <a:endParaRPr lang="fr-FR" dirty="0"/>
          </a:p>
        </p:txBody>
      </p:sp>
      <p:sp>
        <p:nvSpPr>
          <p:cNvPr id="3" name="Subtitle 2"/>
          <p:cNvSpPr>
            <a:spLocks noGrp="1"/>
          </p:cNvSpPr>
          <p:nvPr>
            <p:ph type="subTitle" idx="1"/>
          </p:nvPr>
        </p:nvSpPr>
        <p:spPr>
          <a:xfrm>
            <a:off x="1371600" y="304800"/>
            <a:ext cx="7406640" cy="1752600"/>
          </a:xfrm>
        </p:spPr>
        <p:style>
          <a:lnRef idx="1">
            <a:schemeClr val="accent1"/>
          </a:lnRef>
          <a:fillRef idx="2">
            <a:schemeClr val="accent1"/>
          </a:fillRef>
          <a:effectRef idx="1">
            <a:schemeClr val="accent1"/>
          </a:effectRef>
          <a:fontRef idx="minor">
            <a:schemeClr val="dk1"/>
          </a:fontRef>
        </p:style>
        <p:txBody>
          <a:bodyPr>
            <a:normAutofit fontScale="77500" lnSpcReduction="20000"/>
          </a:bodyPr>
          <a:lstStyle/>
          <a:p>
            <a:r>
              <a:rPr lang="fr-FR" dirty="0" smtClean="0"/>
              <a:t>                         </a:t>
            </a:r>
            <a:r>
              <a:rPr lang="fr-FR" sz="3900" u="sng" dirty="0" smtClean="0"/>
              <a:t>Objectif du projet: </a:t>
            </a:r>
          </a:p>
          <a:p>
            <a:pPr algn="ctr"/>
            <a:r>
              <a:rPr lang="fr-FR" dirty="0" smtClean="0"/>
              <a:t>Travailler sur l’apprentissage automatique et l’apprentissage profond avec une base de données contenant des images et des vidéos représentatives dont le but principal est la détection , la reconnaissance , l’évitement des objets et leurs classification en utilisant des algorithmes .</a:t>
            </a:r>
            <a:endParaRPr lang="fr-FR" dirty="0"/>
          </a:p>
        </p:txBody>
      </p:sp>
      <p:sp>
        <p:nvSpPr>
          <p:cNvPr id="6" name="TextBox 5"/>
          <p:cNvSpPr txBox="1"/>
          <p:nvPr/>
        </p:nvSpPr>
        <p:spPr>
          <a:xfrm>
            <a:off x="3429000" y="2590800"/>
            <a:ext cx="2971800" cy="5539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sz="3000" dirty="0" smtClean="0"/>
              <a:t>Travail effectué:</a:t>
            </a:r>
            <a:endParaRPr lang="fr-FR" sz="3000" dirty="0"/>
          </a:p>
        </p:txBody>
      </p:sp>
      <p:sp>
        <p:nvSpPr>
          <p:cNvPr id="9" name="TextBox 8"/>
          <p:cNvSpPr txBox="1"/>
          <p:nvPr/>
        </p:nvSpPr>
        <p:spPr>
          <a:xfrm>
            <a:off x="1219200" y="3697266"/>
            <a:ext cx="7772400"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fr-FR" sz="2000" dirty="0" smtClean="0"/>
              <a:t>Entrée:  </a:t>
            </a:r>
            <a:r>
              <a:rPr lang="fr-FR" sz="2000" dirty="0" smtClean="0">
                <a:solidFill>
                  <a:schemeClr val="tx1"/>
                </a:solidFill>
              </a:rPr>
              <a:t>Base</a:t>
            </a:r>
            <a:r>
              <a:rPr lang="fr-FR" sz="2000" dirty="0" smtClean="0"/>
              <a:t> de données contenant des images et des vidéos des scènes réelles</a:t>
            </a:r>
            <a:endParaRPr lang="fr-FR" sz="2000" dirty="0"/>
          </a:p>
        </p:txBody>
      </p:sp>
      <p:sp>
        <p:nvSpPr>
          <p:cNvPr id="10" name="TextBox 9"/>
          <p:cNvSpPr txBox="1"/>
          <p:nvPr/>
        </p:nvSpPr>
        <p:spPr>
          <a:xfrm>
            <a:off x="1143000" y="5867400"/>
            <a:ext cx="7848600"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2000" dirty="0" smtClean="0"/>
              <a:t>    Sortie: Reconnaissance et classification des obstacles pour l’ADAS</a:t>
            </a:r>
            <a:endParaRPr lang="fr-FR" sz="2000" dirty="0"/>
          </a:p>
        </p:txBody>
      </p:sp>
      <p:sp>
        <p:nvSpPr>
          <p:cNvPr id="11" name="TextBox 10"/>
          <p:cNvSpPr txBox="1"/>
          <p:nvPr/>
        </p:nvSpPr>
        <p:spPr>
          <a:xfrm>
            <a:off x="2438400" y="4876800"/>
            <a:ext cx="5867400"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dirty="0" smtClean="0"/>
              <a:t>    </a:t>
            </a:r>
            <a:r>
              <a:rPr lang="fr-FR" sz="2000" dirty="0" smtClean="0"/>
              <a:t>Des algorithmes sous Matlab et Python</a:t>
            </a:r>
            <a:endParaRPr lang="fr-FR" sz="2000" dirty="0"/>
          </a:p>
        </p:txBody>
      </p:sp>
      <p:cxnSp>
        <p:nvCxnSpPr>
          <p:cNvPr id="15" name="Straight Arrow Connector 14"/>
          <p:cNvCxnSpPr/>
          <p:nvPr/>
        </p:nvCxnSpPr>
        <p:spPr>
          <a:xfrm rot="5400000">
            <a:off x="4687094" y="4685506"/>
            <a:ext cx="381000" cy="158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4572000" y="5562600"/>
            <a:ext cx="609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Espace réservé de la date 3"/>
          <p:cNvSpPr>
            <a:spLocks noGrp="1"/>
          </p:cNvSpPr>
          <p:nvPr>
            <p:ph type="dt" sz="half" idx="10"/>
          </p:nvPr>
        </p:nvSpPr>
        <p:spPr/>
        <p:txBody>
          <a:bodyPr/>
          <a:lstStyle/>
          <a:p>
            <a:fld id="{EC0B44A5-A3A8-4B5B-B8DE-FFE99AD6F126}"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295400"/>
            <a:ext cx="4358640" cy="917682"/>
          </a:xfrm>
        </p:spPr>
        <p:txBody>
          <a:bodyPr>
            <a:normAutofit/>
          </a:bodyPr>
          <a:lstStyle/>
          <a:p>
            <a:r>
              <a:rPr lang="fr-FR" sz="4000" dirty="0" smtClean="0"/>
              <a:t>Données de Test:</a:t>
            </a:r>
            <a:endParaRPr lang="fr-FR" sz="4000" dirty="0"/>
          </a:p>
        </p:txBody>
      </p:sp>
      <p:sp>
        <p:nvSpPr>
          <p:cNvPr id="3" name="Subtitle 2"/>
          <p:cNvSpPr>
            <a:spLocks noGrp="1"/>
          </p:cNvSpPr>
          <p:nvPr>
            <p:ph type="subTitle" idx="1"/>
          </p:nvPr>
        </p:nvSpPr>
        <p:spPr>
          <a:xfrm>
            <a:off x="1219200" y="2362200"/>
            <a:ext cx="7406640" cy="1066800"/>
          </a:xfrm>
        </p:spPr>
        <p:txBody>
          <a:bodyPr/>
          <a:lstStyle/>
          <a:p>
            <a:pPr>
              <a:buFont typeface="Wingdings" pitchFamily="2" charset="2"/>
              <a:buChar char="ü"/>
            </a:pPr>
            <a:r>
              <a:rPr lang="fr-FR" dirty="0" smtClean="0"/>
              <a:t>Images</a:t>
            </a:r>
          </a:p>
          <a:p>
            <a:pPr>
              <a:buFont typeface="Wingdings" pitchFamily="2" charset="2"/>
              <a:buChar char="ü"/>
            </a:pPr>
            <a:r>
              <a:rPr lang="fr-FR" dirty="0" smtClean="0"/>
              <a:t>Vidéos enregistrés</a:t>
            </a:r>
            <a:endParaRPr lang="fr-FR" dirty="0"/>
          </a:p>
        </p:txBody>
      </p:sp>
      <p:sp>
        <p:nvSpPr>
          <p:cNvPr id="4" name="Title 1"/>
          <p:cNvSpPr txBox="1">
            <a:spLocks/>
          </p:cNvSpPr>
          <p:nvPr/>
        </p:nvSpPr>
        <p:spPr>
          <a:xfrm>
            <a:off x="1219200" y="3352800"/>
            <a:ext cx="7391400" cy="917682"/>
          </a:xfrm>
          <a:prstGeom prst="rect">
            <a:avLst/>
          </a:prstGeom>
        </p:spPr>
        <p:txBody>
          <a:bodyPr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sz="4000" b="0" i="0" u="none" strike="noStrike" kern="1200" cap="none" spc="0" normalizeH="0" baseline="0" noProof="0" dirty="0" smtClean="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rPr>
              <a:t>Environnement de la simulation:</a:t>
            </a:r>
            <a:endParaRPr kumimoji="0" lang="fr-FR" sz="4000" b="0" i="0" u="none" strike="noStrike" kern="1200" cap="none" spc="0" normalizeH="0" baseline="0" noProof="0" dirty="0">
              <a:ln>
                <a:noFill/>
              </a:ln>
              <a:solidFill>
                <a:schemeClr val="tx2">
                  <a:satMod val="130000"/>
                </a:schemeClr>
              </a:solidFill>
              <a:effectLst>
                <a:outerShdw blurRad="50000" dist="30000" dir="5400000" algn="tl" rotWithShape="0">
                  <a:srgbClr val="000000">
                    <a:alpha val="30000"/>
                  </a:srgbClr>
                </a:outerShdw>
              </a:effectLst>
              <a:uLnTx/>
              <a:uFillTx/>
              <a:latin typeface="+mj-lt"/>
              <a:ea typeface="+mj-ea"/>
              <a:cs typeface="+mj-cs"/>
            </a:endParaRPr>
          </a:p>
        </p:txBody>
      </p:sp>
      <p:sp>
        <p:nvSpPr>
          <p:cNvPr id="5" name="Subtitle 2"/>
          <p:cNvSpPr txBox="1">
            <a:spLocks/>
          </p:cNvSpPr>
          <p:nvPr/>
        </p:nvSpPr>
        <p:spPr>
          <a:xfrm>
            <a:off x="1295400" y="4724400"/>
            <a:ext cx="7406640" cy="2514600"/>
          </a:xfrm>
          <a:prstGeom prst="rect">
            <a:avLst/>
          </a:prstGeom>
        </p:spPr>
        <p:txBody>
          <a:bodyPr tIns="0">
            <a:normAutofit/>
          </a:bodyPr>
          <a:lstStyle/>
          <a:p>
            <a:pPr marL="27432" lvl="0">
              <a:spcBef>
                <a:spcPts val="600"/>
              </a:spcBef>
              <a:buClr>
                <a:schemeClr val="accent1"/>
              </a:buClr>
              <a:buSzPct val="80000"/>
              <a:buFont typeface="Wingdings" pitchFamily="2" charset="2"/>
              <a:buChar char="ü"/>
            </a:pPr>
            <a:r>
              <a:rPr lang="fr-FR" sz="2600" dirty="0" smtClean="0">
                <a:solidFill>
                  <a:schemeClr val="tx2">
                    <a:shade val="30000"/>
                    <a:satMod val="150000"/>
                  </a:schemeClr>
                </a:solidFill>
              </a:rPr>
              <a:t>Boîte à outils système de conduite automatisé</a:t>
            </a:r>
            <a:endParaRPr kumimoji="0" lang="fr-FR" sz="2600" b="0" i="0" u="none" strike="noStrike" kern="1200" cap="none" spc="0" normalizeH="0" baseline="0" noProof="0" dirty="0" smtClean="0">
              <a:ln>
                <a:noFill/>
              </a:ln>
              <a:solidFill>
                <a:schemeClr val="tx2">
                  <a:shade val="30000"/>
                  <a:satMod val="150000"/>
                </a:schemeClr>
              </a:solidFill>
              <a:effectLst/>
              <a:uLnTx/>
              <a:uFillTx/>
              <a:latin typeface="+mn-lt"/>
              <a:ea typeface="+mn-ea"/>
              <a:cs typeface="+mn-cs"/>
            </a:endParaRPr>
          </a:p>
          <a:p>
            <a:pPr marL="27432" lvl="0">
              <a:spcBef>
                <a:spcPts val="600"/>
              </a:spcBef>
              <a:buClr>
                <a:schemeClr val="accent1"/>
              </a:buClr>
              <a:buSzPct val="80000"/>
              <a:buFont typeface="Wingdings" pitchFamily="2" charset="2"/>
              <a:buChar char="ü"/>
              <a:defRPr/>
            </a:pPr>
            <a:r>
              <a:rPr lang="fr-FR" sz="2600" dirty="0" smtClean="0">
                <a:solidFill>
                  <a:schemeClr val="tx2">
                    <a:shade val="30000"/>
                    <a:satMod val="150000"/>
                  </a:schemeClr>
                </a:solidFill>
              </a:rPr>
              <a:t>Boîte à outils de traitement d'image et de vision par ordinateur</a:t>
            </a:r>
          </a:p>
        </p:txBody>
      </p:sp>
      <p:sp>
        <p:nvSpPr>
          <p:cNvPr id="6" name="TextBox 5"/>
          <p:cNvSpPr txBox="1"/>
          <p:nvPr/>
        </p:nvSpPr>
        <p:spPr>
          <a:xfrm>
            <a:off x="1600200" y="304800"/>
            <a:ext cx="6477000" cy="754053"/>
          </a:xfrm>
          <a:prstGeom prst="rect">
            <a:avLst/>
          </a:prstGeom>
          <a:noFill/>
        </p:spPr>
        <p:txBody>
          <a:bodyPr wrap="square" rtlCol="0">
            <a:spAutoFit/>
          </a:bodyPr>
          <a:lstStyle/>
          <a:p>
            <a:r>
              <a:rPr lang="fr-FR" sz="4300" dirty="0" smtClean="0">
                <a:effectLst>
                  <a:outerShdw blurRad="38100" dist="38100" dir="2700000" algn="tl">
                    <a:srgbClr val="000000">
                      <a:alpha val="43137"/>
                    </a:srgbClr>
                  </a:outerShdw>
                </a:effectLst>
              </a:rPr>
              <a:t>Simulation sous Matlab:</a:t>
            </a:r>
            <a:endParaRPr lang="fr-FR" sz="4300" dirty="0">
              <a:effectLst>
                <a:outerShdw blurRad="38100" dist="38100" dir="2700000" algn="tl">
                  <a:srgbClr val="000000">
                    <a:alpha val="43137"/>
                  </a:srgbClr>
                </a:outerShdw>
              </a:effectLst>
            </a:endParaRPr>
          </a:p>
        </p:txBody>
      </p:sp>
      <p:sp>
        <p:nvSpPr>
          <p:cNvPr id="7" name="Espace réservé de la date 6"/>
          <p:cNvSpPr>
            <a:spLocks noGrp="1"/>
          </p:cNvSpPr>
          <p:nvPr>
            <p:ph type="dt" sz="half" idx="10"/>
          </p:nvPr>
        </p:nvSpPr>
        <p:spPr/>
        <p:txBody>
          <a:bodyPr/>
          <a:lstStyle/>
          <a:p>
            <a:fld id="{7E934DBB-5AFB-4698-BE1B-10B53E015235}" type="datetime1">
              <a:rPr lang="en-US" smtClean="0"/>
              <a:t>9/9/2020</a:t>
            </a:fld>
            <a:endParaRPr lang="en-US"/>
          </a:p>
        </p:txBody>
      </p:sp>
      <p:sp>
        <p:nvSpPr>
          <p:cNvPr id="8" name="Espace réservé du numéro de diapositive 7"/>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1447800"/>
            <a:ext cx="5562600" cy="710184"/>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fr-FR" sz="3600" b="1" dirty="0" smtClean="0"/>
              <a:t>      Ground Truth Labeler</a:t>
            </a:r>
            <a:endParaRPr lang="fr-FR" sz="3600" dirty="0"/>
          </a:p>
        </p:txBody>
      </p:sp>
      <p:sp>
        <p:nvSpPr>
          <p:cNvPr id="3" name="Subtitle 2"/>
          <p:cNvSpPr>
            <a:spLocks noGrp="1"/>
          </p:cNvSpPr>
          <p:nvPr>
            <p:ph type="subTitle" idx="1"/>
          </p:nvPr>
        </p:nvSpPr>
        <p:spPr>
          <a:xfrm>
            <a:off x="1371600" y="2819400"/>
            <a:ext cx="7406640" cy="1066800"/>
          </a:xfrm>
        </p:spPr>
        <p:style>
          <a:lnRef idx="1">
            <a:schemeClr val="accent1"/>
          </a:lnRef>
          <a:fillRef idx="2">
            <a:schemeClr val="accent1"/>
          </a:fillRef>
          <a:effectRef idx="1">
            <a:schemeClr val="accent1"/>
          </a:effectRef>
          <a:fontRef idx="minor">
            <a:schemeClr val="dk1"/>
          </a:fontRef>
        </p:style>
        <p:txBody>
          <a:bodyPr/>
          <a:lstStyle/>
          <a:p>
            <a:r>
              <a:rPr lang="fr-FR" b="1" dirty="0" smtClean="0"/>
              <a:t>Etiqueter les objets dans les images ou les vidéos pour les applications automobiles</a:t>
            </a:r>
            <a:endParaRPr lang="fr-FR" dirty="0" smtClean="0"/>
          </a:p>
          <a:p>
            <a:endParaRPr lang="fr-FR" dirty="0"/>
          </a:p>
        </p:txBody>
      </p:sp>
      <p:sp>
        <p:nvSpPr>
          <p:cNvPr id="4" name="TextBox 3"/>
          <p:cNvSpPr txBox="1"/>
          <p:nvPr/>
        </p:nvSpPr>
        <p:spPr>
          <a:xfrm>
            <a:off x="1752600" y="4648200"/>
            <a:ext cx="6400800" cy="116955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sz="2600" b="1" dirty="0" smtClean="0"/>
              <a:t>Fournit des données de test pour évaluer les algorithmes de perception</a:t>
            </a:r>
            <a:endParaRPr lang="fr-FR" sz="2600" dirty="0" smtClean="0"/>
          </a:p>
          <a:p>
            <a:endParaRPr lang="fr-FR" dirty="0"/>
          </a:p>
        </p:txBody>
      </p:sp>
      <p:cxnSp>
        <p:nvCxnSpPr>
          <p:cNvPr id="11" name="Straight Arrow Connector 10"/>
          <p:cNvCxnSpPr/>
          <p:nvPr/>
        </p:nvCxnSpPr>
        <p:spPr>
          <a:xfrm rot="5400000">
            <a:off x="4495800" y="2514600"/>
            <a:ext cx="609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4419600" y="4267200"/>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00200" y="762000"/>
            <a:ext cx="5867400" cy="584775"/>
          </a:xfrm>
          <a:prstGeom prst="rect">
            <a:avLst/>
          </a:prstGeom>
          <a:noFill/>
        </p:spPr>
        <p:txBody>
          <a:bodyPr wrap="square" rtlCol="0">
            <a:spAutoFit/>
          </a:bodyPr>
          <a:lstStyle/>
          <a:p>
            <a:r>
              <a:rPr lang="fr-FR" sz="3200" b="1" dirty="0" smtClean="0">
                <a:solidFill>
                  <a:srgbClr val="FF0000"/>
                </a:solidFill>
              </a:rPr>
              <a:t>1/ Ground Truth Labeler:</a:t>
            </a:r>
            <a:endParaRPr lang="fr-FR" sz="3200" dirty="0">
              <a:solidFill>
                <a:srgbClr val="FF0000"/>
              </a:solidFill>
            </a:endParaRPr>
          </a:p>
        </p:txBody>
      </p:sp>
      <p:sp>
        <p:nvSpPr>
          <p:cNvPr id="16" name="TextBox 15"/>
          <p:cNvSpPr txBox="1"/>
          <p:nvPr/>
        </p:nvSpPr>
        <p:spPr>
          <a:xfrm>
            <a:off x="1219200" y="0"/>
            <a:ext cx="6781800" cy="707886"/>
          </a:xfrm>
          <a:prstGeom prst="rect">
            <a:avLst/>
          </a:prstGeom>
          <a:noFill/>
        </p:spPr>
        <p:txBody>
          <a:bodyPr wrap="square" rtlCol="0">
            <a:spAutoFit/>
          </a:bodyPr>
          <a:lstStyle/>
          <a:p>
            <a:pPr marL="342900" indent="-342900">
              <a:buFont typeface="+mj-lt"/>
              <a:buAutoNum type="alphaUcPeriod"/>
            </a:pPr>
            <a:r>
              <a:rPr lang="fr-FR" sz="4000" dirty="0" smtClean="0">
                <a:effectLst>
                  <a:outerShdw blurRad="38100" dist="38100" dir="2700000" algn="tl">
                    <a:srgbClr val="000000">
                      <a:alpha val="43137"/>
                    </a:srgbClr>
                  </a:outerShdw>
                </a:effectLst>
              </a:rPr>
              <a:t>Utilisation des boites à outils:</a:t>
            </a:r>
            <a:endParaRPr lang="fr-FR" sz="4000" dirty="0">
              <a:effectLst>
                <a:outerShdw blurRad="38100" dist="38100" dir="2700000" algn="tl">
                  <a:srgbClr val="000000">
                    <a:alpha val="43137"/>
                  </a:srgbClr>
                </a:outerShdw>
              </a:effectLst>
            </a:endParaRPr>
          </a:p>
        </p:txBody>
      </p:sp>
      <p:sp>
        <p:nvSpPr>
          <p:cNvPr id="5" name="Espace réservé de la date 4"/>
          <p:cNvSpPr>
            <a:spLocks noGrp="1"/>
          </p:cNvSpPr>
          <p:nvPr>
            <p:ph type="dt" sz="half" idx="10"/>
          </p:nvPr>
        </p:nvSpPr>
        <p:spPr/>
        <p:txBody>
          <a:bodyPr/>
          <a:lstStyle/>
          <a:p>
            <a:fld id="{EFD9B20B-DA53-4EAB-8ACD-CFD3B0693900}" type="datetime1">
              <a:rPr lang="en-US" smtClean="0"/>
              <a:t>9/9/2020</a:t>
            </a:fld>
            <a:endParaRPr lang="en-US"/>
          </a:p>
        </p:txBody>
      </p:sp>
      <p:sp>
        <p:nvSpPr>
          <p:cNvPr id="6" name="Espace réservé du numéro de diapositive 5"/>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914400"/>
            <a:ext cx="7406640" cy="1472184"/>
          </a:xfrm>
        </p:spPr>
        <p:txBody>
          <a:bodyPr>
            <a:normAutofit/>
          </a:bodyPr>
          <a:lstStyle/>
          <a:p>
            <a:pPr lvl="0"/>
            <a:r>
              <a:rPr lang="fr-FR" dirty="0" smtClean="0"/>
              <a:t/>
            </a:r>
            <a:br>
              <a:rPr lang="fr-FR" dirty="0" smtClean="0"/>
            </a:br>
            <a:endParaRPr lang="fr-FR" dirty="0"/>
          </a:p>
        </p:txBody>
      </p:sp>
      <p:sp>
        <p:nvSpPr>
          <p:cNvPr id="3" name="Subtitle 2"/>
          <p:cNvSpPr>
            <a:spLocks noGrp="1"/>
          </p:cNvSpPr>
          <p:nvPr>
            <p:ph type="subTitle" idx="1"/>
          </p:nvPr>
        </p:nvSpPr>
        <p:spPr/>
        <p:txBody>
          <a:bodyPr/>
          <a:lstStyle/>
          <a:p>
            <a:r>
              <a:rPr lang="fr-FR" dirty="0" smtClean="0"/>
              <a:t> </a:t>
            </a:r>
          </a:p>
          <a:p>
            <a:r>
              <a:rPr lang="fr-FR" dirty="0" smtClean="0"/>
              <a:t> </a:t>
            </a:r>
          </a:p>
          <a:p>
            <a:r>
              <a:rPr lang="fr-FR" dirty="0" smtClean="0"/>
              <a:t> </a:t>
            </a:r>
          </a:p>
          <a:p>
            <a:endParaRPr lang="fr-FR" dirty="0"/>
          </a:p>
        </p:txBody>
      </p:sp>
      <p:sp>
        <p:nvSpPr>
          <p:cNvPr id="20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2049" name="AutoShape 1"/>
          <p:cNvSpPr>
            <a:spLocks noChangeShapeType="1"/>
          </p:cNvSpPr>
          <p:nvPr/>
        </p:nvSpPr>
        <p:spPr bwMode="auto">
          <a:xfrm>
            <a:off x="182563" y="501650"/>
            <a:ext cx="0" cy="714375"/>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2051" name="Rectangle 3"/>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TextBox 6"/>
          <p:cNvSpPr txBox="1"/>
          <p:nvPr/>
        </p:nvSpPr>
        <p:spPr>
          <a:xfrm>
            <a:off x="1143000" y="990600"/>
            <a:ext cx="1066800"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1400" dirty="0" smtClean="0"/>
              <a:t>Les images</a:t>
            </a:r>
          </a:p>
          <a:p>
            <a:endParaRPr lang="fr-FR" dirty="0"/>
          </a:p>
        </p:txBody>
      </p:sp>
      <p:sp>
        <p:nvSpPr>
          <p:cNvPr id="8" name="TextBox 7"/>
          <p:cNvSpPr txBox="1"/>
          <p:nvPr/>
        </p:nvSpPr>
        <p:spPr>
          <a:xfrm>
            <a:off x="2438400" y="990600"/>
            <a:ext cx="2057400" cy="123110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1400" dirty="0" smtClean="0"/>
              <a:t>Application d'étiqueteuse de vérité terrain (Ground Truth Labeler Application)</a:t>
            </a:r>
          </a:p>
          <a:p>
            <a:endParaRPr lang="fr-FR" dirty="0"/>
          </a:p>
        </p:txBody>
      </p:sp>
      <p:sp>
        <p:nvSpPr>
          <p:cNvPr id="9" name="TextBox 8"/>
          <p:cNvSpPr txBox="1"/>
          <p:nvPr/>
        </p:nvSpPr>
        <p:spPr>
          <a:xfrm>
            <a:off x="4953000" y="990600"/>
            <a:ext cx="914400" cy="80021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1400" dirty="0" smtClean="0"/>
              <a:t>Vérité terrain</a:t>
            </a:r>
          </a:p>
          <a:p>
            <a:endParaRPr lang="fr-FR" dirty="0"/>
          </a:p>
        </p:txBody>
      </p:sp>
      <p:sp>
        <p:nvSpPr>
          <p:cNvPr id="10" name="TextBox 9"/>
          <p:cNvSpPr txBox="1"/>
          <p:nvPr/>
        </p:nvSpPr>
        <p:spPr>
          <a:xfrm>
            <a:off x="6400800" y="990600"/>
            <a:ext cx="1066800" cy="209288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1400" dirty="0" smtClean="0"/>
              <a:t>Entrainer le détecteur</a:t>
            </a:r>
          </a:p>
          <a:p>
            <a:endParaRPr lang="fr-FR" sz="1400" dirty="0" smtClean="0"/>
          </a:p>
          <a:p>
            <a:endParaRPr lang="fr-FR" sz="1400" dirty="0" smtClean="0"/>
          </a:p>
          <a:p>
            <a:endParaRPr lang="fr-FR" sz="1400" dirty="0" smtClean="0"/>
          </a:p>
          <a:p>
            <a:endParaRPr lang="fr-FR" sz="1400" dirty="0" smtClean="0"/>
          </a:p>
          <a:p>
            <a:endParaRPr lang="fr-FR" sz="1400" dirty="0" smtClean="0"/>
          </a:p>
          <a:p>
            <a:endParaRPr lang="fr-FR" sz="1400" dirty="0" smtClean="0"/>
          </a:p>
          <a:p>
            <a:endParaRPr lang="fr-FR" dirty="0"/>
          </a:p>
        </p:txBody>
      </p:sp>
      <p:sp>
        <p:nvSpPr>
          <p:cNvPr id="11" name="TextBox 10"/>
          <p:cNvSpPr txBox="1"/>
          <p:nvPr/>
        </p:nvSpPr>
        <p:spPr>
          <a:xfrm>
            <a:off x="8153400" y="990600"/>
            <a:ext cx="990600" cy="80021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fr-FR" sz="1400" dirty="0" smtClean="0"/>
              <a:t>Détecteur d'objets</a:t>
            </a:r>
          </a:p>
          <a:p>
            <a:endParaRPr lang="fr-FR" dirty="0"/>
          </a:p>
        </p:txBody>
      </p:sp>
      <p:cxnSp>
        <p:nvCxnSpPr>
          <p:cNvPr id="25" name="Straight Arrow Connector 24"/>
          <p:cNvCxnSpPr>
            <a:stCxn id="7" idx="3"/>
          </p:cNvCxnSpPr>
          <p:nvPr/>
        </p:nvCxnSpPr>
        <p:spPr>
          <a:xfrm>
            <a:off x="2209800" y="1282988"/>
            <a:ext cx="228600" cy="124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4495800" y="1295400"/>
            <a:ext cx="4572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5867400" y="1219200"/>
            <a:ext cx="5334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7467600" y="1219200"/>
            <a:ext cx="685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1" name="Straight Connector 40"/>
          <p:cNvCxnSpPr>
            <a:stCxn id="7" idx="2"/>
          </p:cNvCxnSpPr>
          <p:nvPr/>
        </p:nvCxnSpPr>
        <p:spPr>
          <a:xfrm rot="5400000">
            <a:off x="1092487" y="2159288"/>
            <a:ext cx="1167827" cy="1588"/>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Arrow Connector 42"/>
          <p:cNvCxnSpPr/>
          <p:nvPr/>
        </p:nvCxnSpPr>
        <p:spPr>
          <a:xfrm flipV="1">
            <a:off x="1676400" y="2667000"/>
            <a:ext cx="4724400" cy="76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2514600" y="228600"/>
            <a:ext cx="4876800" cy="553998"/>
          </a:xfrm>
          <a:prstGeom prst="rect">
            <a:avLst/>
          </a:prstGeom>
          <a:noFill/>
        </p:spPr>
        <p:txBody>
          <a:bodyPr wrap="square" rtlCol="0">
            <a:spAutoFit/>
          </a:bodyPr>
          <a:lstStyle/>
          <a:p>
            <a:r>
              <a:rPr lang="fr-FR" sz="3000" dirty="0" smtClean="0"/>
              <a:t>Fonctionnement global:</a:t>
            </a:r>
            <a:endParaRPr lang="fr-FR" sz="3000" dirty="0"/>
          </a:p>
        </p:txBody>
      </p:sp>
      <p:sp>
        <p:nvSpPr>
          <p:cNvPr id="46" name="TextBox 45"/>
          <p:cNvSpPr txBox="1"/>
          <p:nvPr/>
        </p:nvSpPr>
        <p:spPr>
          <a:xfrm>
            <a:off x="2362200" y="3733800"/>
            <a:ext cx="5257800" cy="553998"/>
          </a:xfrm>
          <a:prstGeom prst="rect">
            <a:avLst/>
          </a:prstGeom>
          <a:noFill/>
        </p:spPr>
        <p:txBody>
          <a:bodyPr wrap="square" rtlCol="0">
            <a:spAutoFit/>
          </a:bodyPr>
          <a:lstStyle/>
          <a:p>
            <a:r>
              <a:rPr lang="fr-FR" sz="3000" dirty="0" smtClean="0"/>
              <a:t>Etiqueteuse de vérité terrain:</a:t>
            </a:r>
            <a:endParaRPr lang="fr-FR" sz="3000" dirty="0"/>
          </a:p>
        </p:txBody>
      </p:sp>
      <p:sp>
        <p:nvSpPr>
          <p:cNvPr id="47" name="TextBox 46"/>
          <p:cNvSpPr txBox="1"/>
          <p:nvPr/>
        </p:nvSpPr>
        <p:spPr>
          <a:xfrm>
            <a:off x="1371600" y="4495800"/>
            <a:ext cx="19050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smtClean="0"/>
              <a:t>Charger la vidéo</a:t>
            </a:r>
            <a:endParaRPr lang="fr-FR" dirty="0"/>
          </a:p>
        </p:txBody>
      </p:sp>
      <p:sp>
        <p:nvSpPr>
          <p:cNvPr id="48" name="TextBox 47"/>
          <p:cNvSpPr txBox="1"/>
          <p:nvPr/>
        </p:nvSpPr>
        <p:spPr>
          <a:xfrm>
            <a:off x="3505200" y="44958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smtClean="0"/>
              <a:t>Création des étiquettes</a:t>
            </a:r>
            <a:endParaRPr lang="fr-FR" dirty="0"/>
          </a:p>
        </p:txBody>
      </p:sp>
      <p:sp>
        <p:nvSpPr>
          <p:cNvPr id="49" name="TextBox 48"/>
          <p:cNvSpPr txBox="1"/>
          <p:nvPr/>
        </p:nvSpPr>
        <p:spPr>
          <a:xfrm>
            <a:off x="6858000" y="4419600"/>
            <a:ext cx="16764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smtClean="0"/>
              <a:t>Automatisation de la scène</a:t>
            </a:r>
            <a:endParaRPr lang="fr-FR" dirty="0"/>
          </a:p>
        </p:txBody>
      </p:sp>
      <p:sp>
        <p:nvSpPr>
          <p:cNvPr id="50" name="TextBox 49"/>
          <p:cNvSpPr txBox="1"/>
          <p:nvPr/>
        </p:nvSpPr>
        <p:spPr>
          <a:xfrm>
            <a:off x="5181600" y="4495801"/>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fr-FR" dirty="0" smtClean="0"/>
              <a:t>Choix d’un algorithme</a:t>
            </a:r>
            <a:endParaRPr lang="fr-FR" dirty="0"/>
          </a:p>
        </p:txBody>
      </p:sp>
      <p:cxnSp>
        <p:nvCxnSpPr>
          <p:cNvPr id="56" name="Straight Arrow Connector 55"/>
          <p:cNvCxnSpPr/>
          <p:nvPr/>
        </p:nvCxnSpPr>
        <p:spPr>
          <a:xfrm>
            <a:off x="6629400" y="4724400"/>
            <a:ext cx="228600" cy="124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p:nvPr/>
        </p:nvCxnSpPr>
        <p:spPr>
          <a:xfrm>
            <a:off x="3276600" y="4724400"/>
            <a:ext cx="228600" cy="124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1" name="Straight Arrow Connector 60"/>
          <p:cNvCxnSpPr/>
          <p:nvPr/>
        </p:nvCxnSpPr>
        <p:spPr>
          <a:xfrm>
            <a:off x="4953000" y="4724400"/>
            <a:ext cx="228600" cy="124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 name="Espace réservé de la date 3"/>
          <p:cNvSpPr>
            <a:spLocks noGrp="1"/>
          </p:cNvSpPr>
          <p:nvPr>
            <p:ph type="dt" sz="half" idx="10"/>
          </p:nvPr>
        </p:nvSpPr>
        <p:spPr/>
        <p:txBody>
          <a:bodyPr/>
          <a:lstStyle/>
          <a:p>
            <a:fld id="{29642C1E-F0FA-4537-B243-937542A9CD51}" type="datetime1">
              <a:rPr lang="en-US" smtClean="0"/>
              <a:t>9/9/2020</a:t>
            </a:fld>
            <a:endParaRPr lang="en-US"/>
          </a:p>
        </p:txBody>
      </p:sp>
      <p:sp>
        <p:nvSpPr>
          <p:cNvPr id="5" name="Espace réservé du numéro de diapositive 4"/>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1222</TotalTime>
  <Words>1600</Words>
  <Application>Microsoft Office PowerPoint</Application>
  <PresentationFormat>Affichage à l'écran (4:3)</PresentationFormat>
  <Paragraphs>260</Paragraphs>
  <Slides>37</Slides>
  <Notes>11</Notes>
  <HiddenSlides>0</HiddenSlides>
  <MMClips>0</MMClips>
  <ScaleCrop>false</ScaleCrop>
  <HeadingPairs>
    <vt:vector size="4" baseType="variant">
      <vt:variant>
        <vt:lpstr>Thème</vt:lpstr>
      </vt:variant>
      <vt:variant>
        <vt:i4>1</vt:i4>
      </vt:variant>
      <vt:variant>
        <vt:lpstr>Titres des diapositives</vt:lpstr>
      </vt:variant>
      <vt:variant>
        <vt:i4>37</vt:i4>
      </vt:variant>
    </vt:vector>
  </HeadingPairs>
  <TitlesOfParts>
    <vt:vector size="38" baseType="lpstr">
      <vt:lpstr>Solstice</vt:lpstr>
      <vt:lpstr>Projet de Fin d’Année</vt:lpstr>
      <vt:lpstr>   Plan:</vt:lpstr>
      <vt:lpstr>    Contexte général:</vt:lpstr>
      <vt:lpstr>      Problématique:</vt:lpstr>
      <vt:lpstr>Solution: Voiture autonome qui remplace les missions du conducteur totalement ou partiellement.</vt:lpstr>
      <vt:lpstr> </vt:lpstr>
      <vt:lpstr>Données de Test:</vt:lpstr>
      <vt:lpstr>      Ground Truth Labeler</vt:lpstr>
      <vt:lpstr> </vt:lpstr>
      <vt:lpstr>Détection des véhicules : </vt:lpstr>
      <vt:lpstr>Sommaire des étiquettes: </vt:lpstr>
      <vt:lpstr>Détection des véhicules :</vt:lpstr>
      <vt:lpstr>Sommaire des étiquettes:</vt:lpstr>
      <vt:lpstr>Détection des véhicules :</vt:lpstr>
      <vt:lpstr>Comparaison des trois méthodes : </vt:lpstr>
      <vt:lpstr>Détection des personnes : </vt:lpstr>
      <vt:lpstr>2/ Image Labeler:</vt:lpstr>
      <vt:lpstr>  </vt:lpstr>
      <vt:lpstr>  </vt:lpstr>
      <vt:lpstr>  </vt:lpstr>
      <vt:lpstr>Implémentation avec Python et OpenCV</vt:lpstr>
      <vt:lpstr>Présentation PowerPoint</vt:lpstr>
      <vt:lpstr>Algorithmes de Détection d’Objets</vt:lpstr>
      <vt:lpstr>Algorithme de Haar Cascade</vt:lpstr>
      <vt:lpstr>Test et Simulation</vt:lpstr>
      <vt:lpstr>Test et Simulation</vt:lpstr>
      <vt:lpstr>You Only Look Once (YOLO V3)</vt:lpstr>
      <vt:lpstr>Présentation PowerPoint</vt:lpstr>
      <vt:lpstr>Présentation PowerPoint</vt:lpstr>
      <vt:lpstr>Test et Simulation</vt:lpstr>
      <vt:lpstr>Test et Simulation</vt:lpstr>
      <vt:lpstr>Classification avec YOLO V3</vt:lpstr>
      <vt:lpstr>Comptage / énumération des véhicules </vt:lpstr>
      <vt:lpstr>Estimation de vitesse des véhicules détectés</vt:lpstr>
      <vt:lpstr>Comparaison entre Haar cascades et YOLO V3</vt:lpstr>
      <vt:lpstr>Conclusion et perspectives</vt:lpstr>
      <vt:lpstr>Présentation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de Fin d’Année</dc:title>
  <dc:creator>ADMIN</dc:creator>
  <cp:lastModifiedBy>sas</cp:lastModifiedBy>
  <cp:revision>83</cp:revision>
  <dcterms:created xsi:type="dcterms:W3CDTF">2006-08-16T00:00:00Z</dcterms:created>
  <dcterms:modified xsi:type="dcterms:W3CDTF">2020-09-09T19:26:18Z</dcterms:modified>
</cp:coreProperties>
</file>